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50"/>
  </p:notesMasterIdLst>
  <p:sldIdLst>
    <p:sldId id="256" r:id="rId2"/>
    <p:sldId id="261" r:id="rId3"/>
    <p:sldId id="327" r:id="rId4"/>
    <p:sldId id="330" r:id="rId5"/>
    <p:sldId id="332" r:id="rId6"/>
    <p:sldId id="280" r:id="rId7"/>
    <p:sldId id="299" r:id="rId8"/>
    <p:sldId id="300" r:id="rId9"/>
    <p:sldId id="301" r:id="rId10"/>
    <p:sldId id="293" r:id="rId11"/>
    <p:sldId id="294" r:id="rId12"/>
    <p:sldId id="295" r:id="rId13"/>
    <p:sldId id="296" r:id="rId14"/>
    <p:sldId id="297" r:id="rId15"/>
    <p:sldId id="298" r:id="rId16"/>
    <p:sldId id="314" r:id="rId17"/>
    <p:sldId id="303" r:id="rId18"/>
    <p:sldId id="302" r:id="rId19"/>
    <p:sldId id="304" r:id="rId20"/>
    <p:sldId id="305" r:id="rId21"/>
    <p:sldId id="306" r:id="rId22"/>
    <p:sldId id="318" r:id="rId23"/>
    <p:sldId id="329" r:id="rId24"/>
    <p:sldId id="277" r:id="rId25"/>
    <p:sldId id="279" r:id="rId26"/>
    <p:sldId id="308" r:id="rId27"/>
    <p:sldId id="311" r:id="rId28"/>
    <p:sldId id="309" r:id="rId29"/>
    <p:sldId id="315" r:id="rId30"/>
    <p:sldId id="319" r:id="rId31"/>
    <p:sldId id="320" r:id="rId32"/>
    <p:sldId id="321" r:id="rId33"/>
    <p:sldId id="313" r:id="rId34"/>
    <p:sldId id="312" r:id="rId35"/>
    <p:sldId id="322" r:id="rId36"/>
    <p:sldId id="328" r:id="rId37"/>
    <p:sldId id="286" r:id="rId38"/>
    <p:sldId id="285" r:id="rId39"/>
    <p:sldId id="287" r:id="rId40"/>
    <p:sldId id="288" r:id="rId41"/>
    <p:sldId id="326" r:id="rId42"/>
    <p:sldId id="274" r:id="rId43"/>
    <p:sldId id="282" r:id="rId44"/>
    <p:sldId id="283" r:id="rId45"/>
    <p:sldId id="323" r:id="rId46"/>
    <p:sldId id="324" r:id="rId47"/>
    <p:sldId id="325" r:id="rId48"/>
    <p:sldId id="281" r:id="rId49"/>
  </p:sldIdLst>
  <p:sldSz cx="9144000" cy="6858000" type="screen4x3"/>
  <p:notesSz cx="6858000" cy="9945688"/>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26" autoAdjust="0"/>
    <p:restoredTop sz="94660"/>
  </p:normalViewPr>
  <p:slideViewPr>
    <p:cSldViewPr>
      <p:cViewPr varScale="1">
        <p:scale>
          <a:sx n="68" d="100"/>
          <a:sy n="68" d="100"/>
        </p:scale>
        <p:origin x="-147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97284"/>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97284"/>
          </a:xfrm>
          <a:prstGeom prst="rect">
            <a:avLst/>
          </a:prstGeom>
        </p:spPr>
        <p:txBody>
          <a:bodyPr vert="horz" lIns="91440" tIns="45720" rIns="91440" bIns="45720" rtlCol="0"/>
          <a:lstStyle>
            <a:lvl1pPr algn="r">
              <a:defRPr sz="1200"/>
            </a:lvl1pPr>
          </a:lstStyle>
          <a:p>
            <a:fld id="{E78A38A1-83C5-4C63-B06E-06F408EE3AD6}" type="datetimeFigureOut">
              <a:rPr lang="tr-TR" smtClean="0"/>
              <a:pPr/>
              <a:t>24.12.2021</a:t>
            </a:fld>
            <a:endParaRPr lang="tr-TR"/>
          </a:p>
        </p:txBody>
      </p:sp>
      <p:sp>
        <p:nvSpPr>
          <p:cNvPr id="4" name="Slayt Görüntüsü Yer Tutucusu 3"/>
          <p:cNvSpPr>
            <a:spLocks noGrp="1" noRot="1" noChangeAspect="1"/>
          </p:cNvSpPr>
          <p:nvPr>
            <p:ph type="sldImg" idx="2"/>
          </p:nvPr>
        </p:nvSpPr>
        <p:spPr>
          <a:xfrm>
            <a:off x="942975" y="746125"/>
            <a:ext cx="4972050" cy="3729038"/>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724202"/>
            <a:ext cx="5486400" cy="447556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446678"/>
            <a:ext cx="2971800" cy="497284"/>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9446678"/>
            <a:ext cx="2971800" cy="497284"/>
          </a:xfrm>
          <a:prstGeom prst="rect">
            <a:avLst/>
          </a:prstGeom>
        </p:spPr>
        <p:txBody>
          <a:bodyPr vert="horz" lIns="91440" tIns="45720" rIns="91440" bIns="45720" rtlCol="0" anchor="b"/>
          <a:lstStyle>
            <a:lvl1pPr algn="r">
              <a:defRPr sz="1200"/>
            </a:lvl1pPr>
          </a:lstStyle>
          <a:p>
            <a:fld id="{43D0A7BD-0602-4408-AE58-46BE6BB3F9FB}" type="slidenum">
              <a:rPr lang="tr-TR" smtClean="0"/>
              <a:pPr/>
              <a:t>‹#›</a:t>
            </a:fld>
            <a:endParaRPr lang="tr-TR"/>
          </a:p>
        </p:txBody>
      </p:sp>
    </p:spTree>
    <p:extLst>
      <p:ext uri="{BB962C8B-B14F-4D97-AF65-F5344CB8AC3E}">
        <p14:creationId xmlns:p14="http://schemas.microsoft.com/office/powerpoint/2010/main" xmlns="" val="9162642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43D0A7BD-0602-4408-AE58-46BE6BB3F9FB}" type="slidenum">
              <a:rPr lang="tr-TR" smtClean="0"/>
              <a:pPr/>
              <a:t>1</a:t>
            </a:fld>
            <a:endParaRPr lang="tr-TR"/>
          </a:p>
        </p:txBody>
      </p:sp>
    </p:spTree>
    <p:extLst>
      <p:ext uri="{BB962C8B-B14F-4D97-AF65-F5344CB8AC3E}">
        <p14:creationId xmlns:p14="http://schemas.microsoft.com/office/powerpoint/2010/main" xmlns="" val="34354562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43D0A7BD-0602-4408-AE58-46BE6BB3F9FB}" type="slidenum">
              <a:rPr lang="tr-TR" smtClean="0"/>
              <a:pPr/>
              <a:t>24</a:t>
            </a:fld>
            <a:endParaRPr lang="tr-TR"/>
          </a:p>
        </p:txBody>
      </p:sp>
    </p:spTree>
    <p:extLst>
      <p:ext uri="{BB962C8B-B14F-4D97-AF65-F5344CB8AC3E}">
        <p14:creationId xmlns:p14="http://schemas.microsoft.com/office/powerpoint/2010/main" xmlns="" val="9629404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6DC18634-5AF0-48F4-B698-50D4964575E9}" type="datetime1">
              <a:rPr lang="tr-TR" smtClean="0"/>
              <a:pPr/>
              <a:t>24.12.2021</a:t>
            </a:fld>
            <a:endParaRPr lang="tr-TR"/>
          </a:p>
        </p:txBody>
      </p:sp>
      <p:sp>
        <p:nvSpPr>
          <p:cNvPr id="19" name="18 Altbilgi Yer Tutucusu"/>
          <p:cNvSpPr>
            <a:spLocks noGrp="1"/>
          </p:cNvSpPr>
          <p:nvPr>
            <p:ph type="ftr" sz="quarter" idx="11"/>
          </p:nvPr>
        </p:nvSpPr>
        <p:spPr/>
        <p:txBody>
          <a:bodyPr/>
          <a:lstStyle/>
          <a:p>
            <a:r>
              <a:rPr lang="tr-TR" smtClean="0"/>
              <a:t>Psikolojik Danışman Büşra BİLİCİ</a:t>
            </a:r>
            <a:endParaRPr lang="tr-TR"/>
          </a:p>
        </p:txBody>
      </p:sp>
      <p:sp>
        <p:nvSpPr>
          <p:cNvPr id="27" name="2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9C73A95D-9368-415B-ACA8-B42803AEDAA2}" type="datetime1">
              <a:rPr lang="tr-TR" smtClean="0"/>
              <a:pPr/>
              <a:t>24.12.2021</a:t>
            </a:fld>
            <a:endParaRPr lang="tr-TR"/>
          </a:p>
        </p:txBody>
      </p:sp>
      <p:sp>
        <p:nvSpPr>
          <p:cNvPr id="5" name="4 Altbilgi Yer Tutucusu"/>
          <p:cNvSpPr>
            <a:spLocks noGrp="1"/>
          </p:cNvSpPr>
          <p:nvPr>
            <p:ph type="ftr" sz="quarter" idx="11"/>
          </p:nvPr>
        </p:nvSpPr>
        <p:spPr/>
        <p:txBody>
          <a:bodyPr/>
          <a:lstStyle/>
          <a:p>
            <a:r>
              <a:rPr lang="tr-TR" smtClean="0"/>
              <a:t>Psikolojik Danışman Büşra BİLİCİ</a:t>
            </a:r>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E336F6D8-9300-4447-9EE4-CA351E6B8FF5}" type="datetime1">
              <a:rPr lang="tr-TR" smtClean="0"/>
              <a:pPr/>
              <a:t>24.12.2021</a:t>
            </a:fld>
            <a:endParaRPr lang="tr-TR"/>
          </a:p>
        </p:txBody>
      </p:sp>
      <p:sp>
        <p:nvSpPr>
          <p:cNvPr id="5" name="4 Altbilgi Yer Tutucusu"/>
          <p:cNvSpPr>
            <a:spLocks noGrp="1"/>
          </p:cNvSpPr>
          <p:nvPr>
            <p:ph type="ftr" sz="quarter" idx="11"/>
          </p:nvPr>
        </p:nvSpPr>
        <p:spPr/>
        <p:txBody>
          <a:bodyPr/>
          <a:lstStyle/>
          <a:p>
            <a:r>
              <a:rPr lang="tr-TR" smtClean="0"/>
              <a:t>Psikolojik Danışman Büşra BİLİCİ</a:t>
            </a:r>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2249956A-835B-4727-AC70-F18012460DBF}" type="datetime1">
              <a:rPr lang="tr-TR" smtClean="0"/>
              <a:pPr/>
              <a:t>24.12.2021</a:t>
            </a:fld>
            <a:endParaRPr lang="tr-TR"/>
          </a:p>
        </p:txBody>
      </p:sp>
      <p:sp>
        <p:nvSpPr>
          <p:cNvPr id="5" name="4 Altbilgi Yer Tutucusu"/>
          <p:cNvSpPr>
            <a:spLocks noGrp="1"/>
          </p:cNvSpPr>
          <p:nvPr>
            <p:ph type="ftr" sz="quarter" idx="11"/>
          </p:nvPr>
        </p:nvSpPr>
        <p:spPr/>
        <p:txBody>
          <a:bodyPr/>
          <a:lstStyle/>
          <a:p>
            <a:r>
              <a:rPr lang="tr-TR" smtClean="0"/>
              <a:t>Psikolojik Danışman Büşra BİLİCİ</a:t>
            </a:r>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7BCBD464-180A-4278-90F0-9AA4004F6685}" type="datetime1">
              <a:rPr lang="tr-TR" smtClean="0"/>
              <a:pPr/>
              <a:t>24.12.2021</a:t>
            </a:fld>
            <a:endParaRPr lang="tr-TR"/>
          </a:p>
        </p:txBody>
      </p:sp>
      <p:sp>
        <p:nvSpPr>
          <p:cNvPr id="5" name="4 Altbilgi Yer Tutucusu"/>
          <p:cNvSpPr>
            <a:spLocks noGrp="1"/>
          </p:cNvSpPr>
          <p:nvPr>
            <p:ph type="ftr" sz="quarter" idx="11"/>
          </p:nvPr>
        </p:nvSpPr>
        <p:spPr/>
        <p:txBody>
          <a:bodyPr/>
          <a:lstStyle/>
          <a:p>
            <a:r>
              <a:rPr lang="tr-TR" smtClean="0"/>
              <a:t>Psikolojik Danışman Büşra BİLİCİ</a:t>
            </a:r>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7DB44850-8948-44A8-B5FB-7A0592D1CF3F}" type="datetime1">
              <a:rPr lang="tr-TR" smtClean="0"/>
              <a:pPr/>
              <a:t>24.12.2021</a:t>
            </a:fld>
            <a:endParaRPr lang="tr-TR"/>
          </a:p>
        </p:txBody>
      </p:sp>
      <p:sp>
        <p:nvSpPr>
          <p:cNvPr id="6" name="5 Altbilgi Yer Tutucusu"/>
          <p:cNvSpPr>
            <a:spLocks noGrp="1"/>
          </p:cNvSpPr>
          <p:nvPr>
            <p:ph type="ftr" sz="quarter" idx="11"/>
          </p:nvPr>
        </p:nvSpPr>
        <p:spPr/>
        <p:txBody>
          <a:bodyPr/>
          <a:lstStyle/>
          <a:p>
            <a:r>
              <a:rPr lang="tr-TR" smtClean="0"/>
              <a:t>Psikolojik Danışman Büşra BİLİCİ</a:t>
            </a:r>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E9989271-322A-43BB-A322-B5DE5ECFFBE2}" type="datetime1">
              <a:rPr lang="tr-TR" smtClean="0"/>
              <a:pPr/>
              <a:t>24.12.2021</a:t>
            </a:fld>
            <a:endParaRPr lang="tr-TR"/>
          </a:p>
        </p:txBody>
      </p:sp>
      <p:sp>
        <p:nvSpPr>
          <p:cNvPr id="8" name="7 Altbilgi Yer Tutucusu"/>
          <p:cNvSpPr>
            <a:spLocks noGrp="1"/>
          </p:cNvSpPr>
          <p:nvPr>
            <p:ph type="ftr" sz="quarter" idx="11"/>
          </p:nvPr>
        </p:nvSpPr>
        <p:spPr/>
        <p:txBody>
          <a:bodyPr/>
          <a:lstStyle/>
          <a:p>
            <a:r>
              <a:rPr lang="tr-TR" smtClean="0"/>
              <a:t>Psikolojik Danışman Büşra BİLİCİ</a:t>
            </a:r>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B6043AD8-738E-453A-B093-C105D1265F99}" type="datetime1">
              <a:rPr lang="tr-TR" smtClean="0"/>
              <a:pPr/>
              <a:t>24.12.2021</a:t>
            </a:fld>
            <a:endParaRPr lang="tr-TR"/>
          </a:p>
        </p:txBody>
      </p:sp>
      <p:sp>
        <p:nvSpPr>
          <p:cNvPr id="4" name="3 Altbilgi Yer Tutucusu"/>
          <p:cNvSpPr>
            <a:spLocks noGrp="1"/>
          </p:cNvSpPr>
          <p:nvPr>
            <p:ph type="ftr" sz="quarter" idx="11"/>
          </p:nvPr>
        </p:nvSpPr>
        <p:spPr/>
        <p:txBody>
          <a:bodyPr/>
          <a:lstStyle/>
          <a:p>
            <a:r>
              <a:rPr lang="tr-TR" smtClean="0"/>
              <a:t>Psikolojik Danışman Büşra BİLİCİ</a:t>
            </a:r>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5015A6F8-A2C0-47AB-BE62-60D5F7131179}" type="datetime1">
              <a:rPr lang="tr-TR" smtClean="0"/>
              <a:pPr/>
              <a:t>24.12.2021</a:t>
            </a:fld>
            <a:endParaRPr lang="tr-TR"/>
          </a:p>
        </p:txBody>
      </p:sp>
      <p:sp>
        <p:nvSpPr>
          <p:cNvPr id="3" name="2 Altbilgi Yer Tutucusu"/>
          <p:cNvSpPr>
            <a:spLocks noGrp="1"/>
          </p:cNvSpPr>
          <p:nvPr>
            <p:ph type="ftr" sz="quarter" idx="11"/>
          </p:nvPr>
        </p:nvSpPr>
        <p:spPr/>
        <p:txBody>
          <a:bodyPr/>
          <a:lstStyle/>
          <a:p>
            <a:r>
              <a:rPr lang="tr-TR" smtClean="0"/>
              <a:t>Psikolojik Danışman Büşra BİLİCİ</a:t>
            </a:r>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346A7AEF-1DD7-4213-8A73-CD7431862AC0}" type="datetime1">
              <a:rPr lang="tr-TR" smtClean="0"/>
              <a:pPr/>
              <a:t>24.12.2021</a:t>
            </a:fld>
            <a:endParaRPr lang="tr-TR"/>
          </a:p>
        </p:txBody>
      </p:sp>
      <p:sp>
        <p:nvSpPr>
          <p:cNvPr id="6" name="5 Altbilgi Yer Tutucusu"/>
          <p:cNvSpPr>
            <a:spLocks noGrp="1"/>
          </p:cNvSpPr>
          <p:nvPr>
            <p:ph type="ftr" sz="quarter" idx="11"/>
          </p:nvPr>
        </p:nvSpPr>
        <p:spPr/>
        <p:txBody>
          <a:bodyPr/>
          <a:lstStyle/>
          <a:p>
            <a:r>
              <a:rPr lang="tr-TR" smtClean="0"/>
              <a:t>Psikolojik Danışman Büşra BİLİCİ</a:t>
            </a:r>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B78C1136-2BD7-4488-934E-C11AA39AE900}" type="datetime1">
              <a:rPr lang="tr-TR" smtClean="0"/>
              <a:pPr/>
              <a:t>24.12.2021</a:t>
            </a:fld>
            <a:endParaRPr lang="tr-TR"/>
          </a:p>
        </p:txBody>
      </p:sp>
      <p:sp>
        <p:nvSpPr>
          <p:cNvPr id="6" name="5 Altbilgi Yer Tutucusu"/>
          <p:cNvSpPr>
            <a:spLocks noGrp="1"/>
          </p:cNvSpPr>
          <p:nvPr>
            <p:ph type="ftr" sz="quarter" idx="11"/>
          </p:nvPr>
        </p:nvSpPr>
        <p:spPr/>
        <p:txBody>
          <a:bodyPr/>
          <a:lstStyle/>
          <a:p>
            <a:r>
              <a:rPr lang="tr-TR" smtClean="0"/>
              <a:t>Psikolojik Danışman Büşra BİLİCİ</a:t>
            </a:r>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F302176B-0E47-46AC-8F43-DAB4B8A37D06}"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1FA7536-2F71-41FF-BDC9-98F0C0AD328E}" type="datetime1">
              <a:rPr lang="tr-TR" smtClean="0"/>
              <a:pPr/>
              <a:t>24.12.2021</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tr-TR" smtClean="0"/>
              <a:t>Psikolojik Danışman Büşra BİLİCİ</a:t>
            </a:r>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302176B-0E47-46AC-8F43-DAB4B8A37D06}"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ais.osym.gov.tr/"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827584" y="3861048"/>
            <a:ext cx="7772400" cy="1224136"/>
          </a:xfrm>
        </p:spPr>
        <p:txBody>
          <a:bodyPr>
            <a:normAutofit/>
          </a:bodyPr>
          <a:lstStyle/>
          <a:p>
            <a:r>
              <a:rPr lang="tr-TR" sz="4400" dirty="0" smtClean="0">
                <a:solidFill>
                  <a:schemeClr val="tx1"/>
                </a:solidFill>
              </a:rPr>
              <a:t>MUZAFFER ÇİL ANADOLU LİSESİ</a:t>
            </a:r>
            <a:endParaRPr lang="tr-TR" sz="4400" b="1" dirty="0">
              <a:solidFill>
                <a:schemeClr val="tx1"/>
              </a:solidFill>
            </a:endParaRPr>
          </a:p>
        </p:txBody>
      </p:sp>
      <p:sp>
        <p:nvSpPr>
          <p:cNvPr id="3" name="Alt Başlık 2"/>
          <p:cNvSpPr>
            <a:spLocks noGrp="1"/>
          </p:cNvSpPr>
          <p:nvPr>
            <p:ph type="subTitle" idx="1"/>
          </p:nvPr>
        </p:nvSpPr>
        <p:spPr>
          <a:xfrm>
            <a:off x="1403648" y="980728"/>
            <a:ext cx="6400800" cy="3312368"/>
          </a:xfrm>
        </p:spPr>
        <p:txBody>
          <a:bodyPr>
            <a:noAutofit/>
          </a:bodyPr>
          <a:lstStyle/>
          <a:p>
            <a:r>
              <a:rPr lang="tr-TR" sz="4800" b="1" dirty="0" smtClean="0">
                <a:solidFill>
                  <a:schemeClr val="tx2"/>
                </a:solidFill>
                <a:effectLst>
                  <a:outerShdw blurRad="38100" dist="38100" dir="2700000" algn="tl">
                    <a:srgbClr val="000000">
                      <a:alpha val="43137"/>
                    </a:srgbClr>
                  </a:outerShdw>
                </a:effectLst>
                <a:latin typeface="+mj-lt"/>
              </a:rPr>
              <a:t>20</a:t>
            </a:r>
            <a:r>
              <a:rPr lang="en-US" sz="4800" b="1" dirty="0" smtClean="0">
                <a:solidFill>
                  <a:schemeClr val="tx2"/>
                </a:solidFill>
                <a:effectLst>
                  <a:outerShdw blurRad="38100" dist="38100" dir="2700000" algn="tl">
                    <a:srgbClr val="000000">
                      <a:alpha val="43137"/>
                    </a:srgbClr>
                  </a:outerShdw>
                </a:effectLst>
                <a:latin typeface="+mj-lt"/>
              </a:rPr>
              <a:t>22</a:t>
            </a:r>
            <a:r>
              <a:rPr lang="tr-TR" sz="4800" b="1" dirty="0" smtClean="0">
                <a:solidFill>
                  <a:schemeClr val="tx2"/>
                </a:solidFill>
                <a:effectLst>
                  <a:outerShdw blurRad="38100" dist="38100" dir="2700000" algn="tl">
                    <a:srgbClr val="000000">
                      <a:alpha val="43137"/>
                    </a:srgbClr>
                  </a:outerShdw>
                </a:effectLst>
                <a:latin typeface="+mj-lt"/>
              </a:rPr>
              <a:t> </a:t>
            </a:r>
          </a:p>
          <a:p>
            <a:r>
              <a:rPr lang="tr-TR" sz="4800" b="1" dirty="0" smtClean="0">
                <a:solidFill>
                  <a:schemeClr val="tx2"/>
                </a:solidFill>
                <a:effectLst>
                  <a:outerShdw blurRad="38100" dist="38100" dir="2700000" algn="tl">
                    <a:srgbClr val="000000">
                      <a:alpha val="43137"/>
                    </a:srgbClr>
                  </a:outerShdw>
                </a:effectLst>
                <a:latin typeface="+mj-lt"/>
              </a:rPr>
              <a:t>Yükseköğretim Kurumları Sınavı Tanıtım Sunumu</a:t>
            </a:r>
            <a:endParaRPr lang="tr-TR" sz="4800" b="1" dirty="0">
              <a:solidFill>
                <a:schemeClr val="tx2"/>
              </a:solidFill>
              <a:effectLst>
                <a:outerShdw blurRad="38100" dist="38100" dir="2700000" algn="tl">
                  <a:srgbClr val="000000">
                    <a:alpha val="43137"/>
                  </a:srgbClr>
                </a:outerShdw>
              </a:effectLst>
              <a:latin typeface="+mj-lt"/>
            </a:endParaRPr>
          </a:p>
        </p:txBody>
      </p:sp>
      <p:sp>
        <p:nvSpPr>
          <p:cNvPr id="6" name="5 Altbilgi Yer Tutucusu"/>
          <p:cNvSpPr>
            <a:spLocks noGrp="1"/>
          </p:cNvSpPr>
          <p:nvPr>
            <p:ph type="ftr" sz="quarter" idx="11"/>
          </p:nvPr>
        </p:nvSpPr>
        <p:spPr/>
        <p:txBody>
          <a:bodyPr/>
          <a:lstStyle/>
          <a:p>
            <a:endParaRPr lang="tr-TR" dirty="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79512" y="5445224"/>
            <a:ext cx="1981200" cy="123745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146739476"/>
      </p:ext>
    </p:extLst>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188640"/>
            <a:ext cx="8147248" cy="1008112"/>
          </a:xfrm>
        </p:spPr>
        <p:txBody>
          <a:bodyPr/>
          <a:lstStyle/>
          <a:p>
            <a:r>
              <a:rPr lang="tr-TR" dirty="0" smtClean="0"/>
              <a:t>TYT’ deki  testler  ve kapsamları</a:t>
            </a:r>
            <a:endParaRPr lang="tr-TR" dirty="0"/>
          </a:p>
        </p:txBody>
      </p:sp>
      <p:graphicFrame>
        <p:nvGraphicFramePr>
          <p:cNvPr id="5" name="4 İçerik Yer Tutucusu"/>
          <p:cNvGraphicFramePr>
            <a:graphicFrameLocks noGrp="1"/>
          </p:cNvGraphicFramePr>
          <p:nvPr>
            <p:ph idx="1"/>
          </p:nvPr>
        </p:nvGraphicFramePr>
        <p:xfrm>
          <a:off x="611560" y="1340768"/>
          <a:ext cx="8075240" cy="5040559"/>
        </p:xfrm>
        <a:graphic>
          <a:graphicData uri="http://schemas.openxmlformats.org/drawingml/2006/table">
            <a:tbl>
              <a:tblPr firstRow="1" bandRow="1">
                <a:tableStyleId>{5C22544A-7EE6-4342-B048-85BDC9FD1C3A}</a:tableStyleId>
              </a:tblPr>
              <a:tblGrid>
                <a:gridCol w="2018810"/>
                <a:gridCol w="2018810"/>
                <a:gridCol w="2018810"/>
                <a:gridCol w="2018810"/>
              </a:tblGrid>
              <a:tr h="420047">
                <a:tc>
                  <a:txBody>
                    <a:bodyPr/>
                    <a:lstStyle/>
                    <a:p>
                      <a:endParaRPr lang="tr-TR" dirty="0"/>
                    </a:p>
                  </a:txBody>
                  <a:tcPr/>
                </a:tc>
                <a:tc>
                  <a:txBody>
                    <a:bodyPr/>
                    <a:lstStyle/>
                    <a:p>
                      <a:pPr algn="ctr"/>
                      <a:r>
                        <a:rPr lang="tr-TR" dirty="0" smtClean="0"/>
                        <a:t>KAPSAM</a:t>
                      </a:r>
                      <a:endParaRPr lang="tr-TR" dirty="0"/>
                    </a:p>
                  </a:txBody>
                  <a:tcPr/>
                </a:tc>
                <a:tc>
                  <a:txBody>
                    <a:bodyPr/>
                    <a:lstStyle/>
                    <a:p>
                      <a:r>
                        <a:rPr lang="tr-TR" dirty="0" smtClean="0"/>
                        <a:t>SORU SAYISI</a:t>
                      </a:r>
                      <a:endParaRPr lang="tr-TR" dirty="0"/>
                    </a:p>
                  </a:txBody>
                  <a:tcPr/>
                </a:tc>
                <a:tc>
                  <a:txBody>
                    <a:bodyPr/>
                    <a:lstStyle/>
                    <a:p>
                      <a:r>
                        <a:rPr lang="tr-TR" dirty="0" smtClean="0"/>
                        <a:t> SÜRE</a:t>
                      </a:r>
                      <a:endParaRPr lang="tr-TR" dirty="0"/>
                    </a:p>
                  </a:txBody>
                  <a:tcPr/>
                </a:tc>
              </a:tr>
              <a:tr h="455050">
                <a:tc>
                  <a:txBody>
                    <a:bodyPr/>
                    <a:lstStyle/>
                    <a:p>
                      <a:pPr algn="ctr"/>
                      <a:r>
                        <a:rPr lang="tr-TR" sz="2000" dirty="0" smtClean="0">
                          <a:latin typeface="+mj-lt"/>
                        </a:rPr>
                        <a:t>TÜRKÇE TESTİ</a:t>
                      </a:r>
                      <a:endParaRPr lang="tr-TR" sz="2000" dirty="0">
                        <a:latin typeface="+mj-lt"/>
                      </a:endParaRPr>
                    </a:p>
                  </a:txBody>
                  <a:tcPr/>
                </a:tc>
                <a:tc>
                  <a:txBody>
                    <a:bodyPr/>
                    <a:lstStyle/>
                    <a:p>
                      <a:pPr algn="ctr"/>
                      <a:r>
                        <a:rPr lang="tr-TR" sz="2000" dirty="0" smtClean="0">
                          <a:latin typeface="+mj-lt"/>
                        </a:rPr>
                        <a:t> </a:t>
                      </a:r>
                      <a:endParaRPr lang="tr-TR" sz="2000" dirty="0">
                        <a:latin typeface="+mj-lt"/>
                      </a:endParaRPr>
                    </a:p>
                  </a:txBody>
                  <a:tcPr/>
                </a:tc>
                <a:tc>
                  <a:txBody>
                    <a:bodyPr/>
                    <a:lstStyle/>
                    <a:p>
                      <a:pPr algn="ctr"/>
                      <a:r>
                        <a:rPr lang="tr-TR" sz="2000" dirty="0" smtClean="0">
                          <a:latin typeface="+mj-lt"/>
                        </a:rPr>
                        <a:t>40</a:t>
                      </a:r>
                      <a:endParaRPr lang="tr-TR" sz="2000" dirty="0">
                        <a:latin typeface="+mj-lt"/>
                      </a:endParaRPr>
                    </a:p>
                  </a:txBody>
                  <a:tcPr/>
                </a:tc>
                <a:tc rowSpan="4">
                  <a:txBody>
                    <a:bodyPr/>
                    <a:lstStyle/>
                    <a:p>
                      <a:pPr algn="ctr"/>
                      <a:endParaRPr lang="tr-TR" sz="2000" dirty="0" smtClean="0">
                        <a:latin typeface="+mj-lt"/>
                      </a:endParaRPr>
                    </a:p>
                    <a:p>
                      <a:pPr algn="ctr"/>
                      <a:endParaRPr lang="tr-TR" sz="2000" dirty="0" smtClean="0">
                        <a:latin typeface="+mj-lt"/>
                      </a:endParaRPr>
                    </a:p>
                    <a:p>
                      <a:pPr algn="ctr"/>
                      <a:endParaRPr lang="tr-TR" sz="2000" dirty="0" smtClean="0">
                        <a:latin typeface="+mj-lt"/>
                      </a:endParaRPr>
                    </a:p>
                    <a:p>
                      <a:pPr algn="ctr"/>
                      <a:endParaRPr lang="tr-TR" sz="2000" dirty="0" smtClean="0">
                        <a:latin typeface="+mj-lt"/>
                      </a:endParaRPr>
                    </a:p>
                    <a:p>
                      <a:pPr algn="ctr"/>
                      <a:endParaRPr lang="tr-TR" sz="2000" dirty="0" smtClean="0">
                        <a:latin typeface="+mj-lt"/>
                      </a:endParaRPr>
                    </a:p>
                    <a:p>
                      <a:pPr algn="ctr"/>
                      <a:r>
                        <a:rPr lang="tr-TR" sz="2800" dirty="0" smtClean="0">
                          <a:latin typeface="+mj-lt"/>
                        </a:rPr>
                        <a:t>1</a:t>
                      </a:r>
                      <a:r>
                        <a:rPr lang="en-US" sz="2800" dirty="0" smtClean="0">
                          <a:latin typeface="+mj-lt"/>
                        </a:rPr>
                        <a:t>35</a:t>
                      </a:r>
                      <a:r>
                        <a:rPr lang="tr-TR" sz="2800" baseline="0" dirty="0" smtClean="0">
                          <a:latin typeface="+mj-lt"/>
                        </a:rPr>
                        <a:t> Dakika</a:t>
                      </a:r>
                      <a:endParaRPr lang="tr-TR" sz="2800" dirty="0">
                        <a:latin typeface="+mj-lt"/>
                      </a:endParaRPr>
                    </a:p>
                  </a:txBody>
                  <a:tcPr/>
                </a:tc>
              </a:tr>
              <a:tr h="1855206">
                <a:tc>
                  <a:txBody>
                    <a:bodyPr/>
                    <a:lstStyle/>
                    <a:p>
                      <a:pPr algn="ctr"/>
                      <a:endParaRPr lang="tr-TR" sz="2000" dirty="0" smtClean="0">
                        <a:latin typeface="+mj-lt"/>
                      </a:endParaRPr>
                    </a:p>
                    <a:p>
                      <a:pPr algn="ctr"/>
                      <a:r>
                        <a:rPr lang="tr-TR" sz="2000" dirty="0" smtClean="0">
                          <a:latin typeface="+mj-lt"/>
                        </a:rPr>
                        <a:t>SOSYAL</a:t>
                      </a:r>
                      <a:r>
                        <a:rPr lang="tr-TR" sz="2000" baseline="0" dirty="0" smtClean="0">
                          <a:latin typeface="+mj-lt"/>
                        </a:rPr>
                        <a:t> BİLİMLER TESTİ</a:t>
                      </a:r>
                      <a:endParaRPr lang="tr-TR" sz="2000" dirty="0">
                        <a:latin typeface="+mj-lt"/>
                      </a:endParaRPr>
                    </a:p>
                  </a:txBody>
                  <a:tcPr/>
                </a:tc>
                <a:tc>
                  <a:txBody>
                    <a:bodyPr/>
                    <a:lstStyle/>
                    <a:p>
                      <a:pPr algn="ctr"/>
                      <a:r>
                        <a:rPr lang="tr-TR" sz="2000" dirty="0" smtClean="0">
                          <a:latin typeface="+mj-lt"/>
                        </a:rPr>
                        <a:t>Tarih</a:t>
                      </a:r>
                    </a:p>
                    <a:p>
                      <a:pPr algn="ctr"/>
                      <a:r>
                        <a:rPr lang="tr-TR" sz="2000" dirty="0" smtClean="0">
                          <a:latin typeface="+mj-lt"/>
                        </a:rPr>
                        <a:t>Coğrafya</a:t>
                      </a:r>
                    </a:p>
                    <a:p>
                      <a:pPr algn="ctr"/>
                      <a:r>
                        <a:rPr lang="tr-TR" sz="2000" dirty="0" smtClean="0">
                          <a:latin typeface="+mj-lt"/>
                        </a:rPr>
                        <a:t>Felsefe</a:t>
                      </a:r>
                    </a:p>
                    <a:p>
                      <a:pPr algn="ctr"/>
                      <a:r>
                        <a:rPr lang="tr-TR" sz="2000" dirty="0" smtClean="0">
                          <a:latin typeface="+mj-lt"/>
                        </a:rPr>
                        <a:t>Din</a:t>
                      </a:r>
                      <a:r>
                        <a:rPr lang="tr-TR" sz="2000" baseline="0" dirty="0" smtClean="0">
                          <a:latin typeface="+mj-lt"/>
                        </a:rPr>
                        <a:t> Kültürü ve Ahlak Bil.</a:t>
                      </a:r>
                      <a:endParaRPr lang="tr-TR" sz="2000" dirty="0">
                        <a:latin typeface="+mj-lt"/>
                      </a:endParaRPr>
                    </a:p>
                  </a:txBody>
                  <a:tcPr/>
                </a:tc>
                <a:tc>
                  <a:txBody>
                    <a:bodyPr/>
                    <a:lstStyle/>
                    <a:p>
                      <a:pPr algn="ctr"/>
                      <a:r>
                        <a:rPr lang="tr-TR" sz="2000" dirty="0" smtClean="0">
                          <a:latin typeface="+mj-lt"/>
                        </a:rPr>
                        <a:t>5</a:t>
                      </a:r>
                    </a:p>
                    <a:p>
                      <a:pPr algn="ctr"/>
                      <a:r>
                        <a:rPr lang="tr-TR" sz="2000" dirty="0" smtClean="0">
                          <a:latin typeface="+mj-lt"/>
                        </a:rPr>
                        <a:t>5</a:t>
                      </a:r>
                    </a:p>
                    <a:p>
                      <a:pPr algn="ctr"/>
                      <a:r>
                        <a:rPr lang="tr-TR" sz="2000" dirty="0" smtClean="0">
                          <a:latin typeface="+mj-lt"/>
                        </a:rPr>
                        <a:t>5</a:t>
                      </a:r>
                    </a:p>
                    <a:p>
                      <a:pPr algn="ctr"/>
                      <a:r>
                        <a:rPr lang="tr-TR" sz="2000" dirty="0" smtClean="0">
                          <a:latin typeface="+mj-lt"/>
                        </a:rPr>
                        <a:t>5</a:t>
                      </a:r>
                      <a:endParaRPr lang="tr-TR" sz="2000" dirty="0">
                        <a:latin typeface="+mj-lt"/>
                      </a:endParaRPr>
                    </a:p>
                  </a:txBody>
                  <a:tcPr/>
                </a:tc>
                <a:tc vMerge="1">
                  <a:txBody>
                    <a:bodyPr/>
                    <a:lstStyle/>
                    <a:p>
                      <a:pPr algn="ctr"/>
                      <a:endParaRPr lang="tr-TR" sz="2000" dirty="0"/>
                    </a:p>
                  </a:txBody>
                  <a:tcPr/>
                </a:tc>
              </a:tr>
              <a:tr h="1155128">
                <a:tc>
                  <a:txBody>
                    <a:bodyPr/>
                    <a:lstStyle/>
                    <a:p>
                      <a:pPr algn="ctr"/>
                      <a:r>
                        <a:rPr lang="tr-TR" sz="2000" dirty="0" smtClean="0">
                          <a:latin typeface="+mj-lt"/>
                        </a:rPr>
                        <a:t>TEMEL MATEMATİK</a:t>
                      </a:r>
                      <a:r>
                        <a:rPr lang="tr-TR" sz="2000" baseline="0" dirty="0" smtClean="0">
                          <a:latin typeface="+mj-lt"/>
                        </a:rPr>
                        <a:t> TESTİ</a:t>
                      </a:r>
                      <a:endParaRPr lang="tr-TR" sz="2000" dirty="0">
                        <a:latin typeface="+mj-lt"/>
                      </a:endParaRPr>
                    </a:p>
                  </a:txBody>
                  <a:tcPr/>
                </a:tc>
                <a:tc>
                  <a:txBody>
                    <a:bodyPr/>
                    <a:lstStyle/>
                    <a:p>
                      <a:pPr algn="ctr"/>
                      <a:endParaRPr lang="tr-TR" sz="2000" dirty="0">
                        <a:latin typeface="+mj-lt"/>
                      </a:endParaRPr>
                    </a:p>
                  </a:txBody>
                  <a:tcPr/>
                </a:tc>
                <a:tc>
                  <a:txBody>
                    <a:bodyPr/>
                    <a:lstStyle/>
                    <a:p>
                      <a:pPr algn="ctr"/>
                      <a:endParaRPr lang="tr-TR" sz="2000" dirty="0" smtClean="0">
                        <a:latin typeface="+mj-lt"/>
                      </a:endParaRPr>
                    </a:p>
                    <a:p>
                      <a:pPr algn="ctr"/>
                      <a:r>
                        <a:rPr lang="tr-TR" sz="2000" dirty="0" smtClean="0">
                          <a:latin typeface="+mj-lt"/>
                        </a:rPr>
                        <a:t>40</a:t>
                      </a:r>
                      <a:endParaRPr lang="tr-TR" sz="2000" dirty="0">
                        <a:latin typeface="+mj-lt"/>
                      </a:endParaRPr>
                    </a:p>
                  </a:txBody>
                  <a:tcPr/>
                </a:tc>
                <a:tc vMerge="1">
                  <a:txBody>
                    <a:bodyPr/>
                    <a:lstStyle/>
                    <a:p>
                      <a:pPr algn="ctr"/>
                      <a:endParaRPr lang="tr-TR" sz="2000" dirty="0"/>
                    </a:p>
                  </a:txBody>
                  <a:tcPr/>
                </a:tc>
              </a:tr>
              <a:tr h="1155128">
                <a:tc>
                  <a:txBody>
                    <a:bodyPr/>
                    <a:lstStyle/>
                    <a:p>
                      <a:pPr algn="ctr"/>
                      <a:r>
                        <a:rPr lang="tr-TR" sz="2000" dirty="0" smtClean="0">
                          <a:latin typeface="+mj-lt"/>
                        </a:rPr>
                        <a:t>FEN BİLİMLERİ TESTİ</a:t>
                      </a:r>
                      <a:endParaRPr lang="tr-TR" sz="2000" dirty="0">
                        <a:latin typeface="+mj-lt"/>
                      </a:endParaRPr>
                    </a:p>
                  </a:txBody>
                  <a:tcPr/>
                </a:tc>
                <a:tc>
                  <a:txBody>
                    <a:bodyPr/>
                    <a:lstStyle/>
                    <a:p>
                      <a:pPr algn="ctr"/>
                      <a:r>
                        <a:rPr lang="tr-TR" sz="2000" dirty="0" smtClean="0">
                          <a:latin typeface="+mj-lt"/>
                        </a:rPr>
                        <a:t>Fizik</a:t>
                      </a:r>
                    </a:p>
                    <a:p>
                      <a:pPr algn="ctr"/>
                      <a:r>
                        <a:rPr lang="tr-TR" sz="2000" dirty="0" smtClean="0">
                          <a:latin typeface="+mj-lt"/>
                        </a:rPr>
                        <a:t>Kimya </a:t>
                      </a:r>
                    </a:p>
                    <a:p>
                      <a:pPr algn="ctr"/>
                      <a:r>
                        <a:rPr lang="tr-TR" sz="2000" dirty="0" smtClean="0">
                          <a:latin typeface="+mj-lt"/>
                        </a:rPr>
                        <a:t>Biyoloji</a:t>
                      </a:r>
                      <a:endParaRPr lang="tr-TR" sz="2000" dirty="0">
                        <a:latin typeface="+mj-lt"/>
                      </a:endParaRPr>
                    </a:p>
                  </a:txBody>
                  <a:tcPr/>
                </a:tc>
                <a:tc>
                  <a:txBody>
                    <a:bodyPr/>
                    <a:lstStyle/>
                    <a:p>
                      <a:pPr algn="ctr"/>
                      <a:r>
                        <a:rPr lang="tr-TR" sz="2000" dirty="0" smtClean="0">
                          <a:latin typeface="+mj-lt"/>
                        </a:rPr>
                        <a:t>7</a:t>
                      </a:r>
                    </a:p>
                    <a:p>
                      <a:pPr algn="ctr"/>
                      <a:r>
                        <a:rPr lang="tr-TR" sz="2000" dirty="0" smtClean="0">
                          <a:latin typeface="+mj-lt"/>
                        </a:rPr>
                        <a:t>7</a:t>
                      </a:r>
                    </a:p>
                    <a:p>
                      <a:pPr algn="ctr"/>
                      <a:r>
                        <a:rPr lang="tr-TR" sz="2000" dirty="0" smtClean="0">
                          <a:latin typeface="+mj-lt"/>
                        </a:rPr>
                        <a:t>6</a:t>
                      </a:r>
                      <a:endParaRPr lang="tr-TR" sz="2000" dirty="0">
                        <a:latin typeface="+mj-lt"/>
                      </a:endParaRPr>
                    </a:p>
                  </a:txBody>
                  <a:tcPr/>
                </a:tc>
                <a:tc vMerge="1">
                  <a:txBody>
                    <a:bodyPr/>
                    <a:lstStyle/>
                    <a:p>
                      <a:pPr algn="ctr"/>
                      <a:endParaRPr lang="tr-TR" sz="2000" dirty="0"/>
                    </a:p>
                  </a:txBody>
                  <a:tcPr/>
                </a:tc>
              </a:tr>
            </a:tbl>
          </a:graphicData>
        </a:graphic>
      </p:graphicFrame>
    </p:spTree>
  </p:cSld>
  <p:clrMapOvr>
    <a:masterClrMapping/>
  </p:clrMapOvr>
  <p:transition>
    <p:wedg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TÜRKÇE TESTİNİN KAPSAMI</a:t>
            </a:r>
            <a:endParaRPr lang="tr-TR" dirty="0"/>
          </a:p>
        </p:txBody>
      </p:sp>
      <p:sp>
        <p:nvSpPr>
          <p:cNvPr id="3" name="2 İçerik Yer Tutucusu"/>
          <p:cNvSpPr>
            <a:spLocks noGrp="1"/>
          </p:cNvSpPr>
          <p:nvPr>
            <p:ph idx="1"/>
          </p:nvPr>
        </p:nvSpPr>
        <p:spPr/>
        <p:txBody>
          <a:bodyPr/>
          <a:lstStyle/>
          <a:p>
            <a:r>
              <a:rPr lang="tr-TR" b="1" dirty="0" smtClean="0">
                <a:solidFill>
                  <a:srgbClr val="7030A0"/>
                </a:solidFill>
                <a:latin typeface="+mj-lt"/>
              </a:rPr>
              <a:t>Türkçe Testinde; </a:t>
            </a:r>
          </a:p>
          <a:p>
            <a:r>
              <a:rPr lang="tr-TR" dirty="0" smtClean="0">
                <a:solidFill>
                  <a:srgbClr val="7030A0"/>
                </a:solidFill>
                <a:latin typeface="+mj-lt"/>
              </a:rPr>
              <a:t>Türkçeyi doğru kullanma,</a:t>
            </a:r>
          </a:p>
          <a:p>
            <a:r>
              <a:rPr lang="tr-TR" dirty="0" smtClean="0">
                <a:solidFill>
                  <a:srgbClr val="7030A0"/>
                </a:solidFill>
                <a:latin typeface="+mj-lt"/>
              </a:rPr>
              <a:t> okuduğunu anlama ve yorumlama,</a:t>
            </a:r>
          </a:p>
          <a:p>
            <a:r>
              <a:rPr lang="tr-TR" dirty="0" smtClean="0">
                <a:solidFill>
                  <a:srgbClr val="7030A0"/>
                </a:solidFill>
                <a:latin typeface="+mj-lt"/>
              </a:rPr>
              <a:t> kelime hazinesi, </a:t>
            </a:r>
          </a:p>
          <a:p>
            <a:r>
              <a:rPr lang="tr-TR" dirty="0" smtClean="0">
                <a:solidFill>
                  <a:srgbClr val="7030A0"/>
                </a:solidFill>
                <a:latin typeface="+mj-lt"/>
              </a:rPr>
              <a:t>temel cümle bilgisi ve</a:t>
            </a:r>
          </a:p>
          <a:p>
            <a:r>
              <a:rPr lang="tr-TR" dirty="0" smtClean="0">
                <a:solidFill>
                  <a:srgbClr val="7030A0"/>
                </a:solidFill>
                <a:latin typeface="+mj-lt"/>
              </a:rPr>
              <a:t> imla kurallarını kullanma becerileri ölçmeye yönelik  </a:t>
            </a:r>
            <a:r>
              <a:rPr lang="tr-TR" b="1" u="sng" dirty="0" smtClean="0">
                <a:solidFill>
                  <a:srgbClr val="7030A0"/>
                </a:solidFill>
                <a:latin typeface="+mj-lt"/>
              </a:rPr>
              <a:t>40 soru sorulacaktır.</a:t>
            </a:r>
          </a:p>
          <a:p>
            <a:endParaRPr lang="tr-TR" dirty="0"/>
          </a:p>
        </p:txBody>
      </p:sp>
    </p:spTree>
  </p:cSld>
  <p:clrMapOvr>
    <a:masterClrMapping/>
  </p:clrMapOvr>
  <p:transition>
    <p:wedg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692696"/>
            <a:ext cx="8229600" cy="1143000"/>
          </a:xfrm>
        </p:spPr>
        <p:txBody>
          <a:bodyPr>
            <a:noAutofit/>
          </a:bodyPr>
          <a:lstStyle/>
          <a:p>
            <a:pPr algn="ctr"/>
            <a:r>
              <a:rPr lang="tr-TR" sz="4000" dirty="0" smtClean="0"/>
              <a:t>SOSYAL BİLİMLER TESTİNİN KAPSAMI</a:t>
            </a:r>
            <a:endParaRPr lang="tr-TR" sz="4000" dirty="0"/>
          </a:p>
        </p:txBody>
      </p:sp>
      <p:sp>
        <p:nvSpPr>
          <p:cNvPr id="3" name="2 İçerik Yer Tutucusu"/>
          <p:cNvSpPr>
            <a:spLocks noGrp="1"/>
          </p:cNvSpPr>
          <p:nvPr>
            <p:ph idx="1"/>
          </p:nvPr>
        </p:nvSpPr>
        <p:spPr/>
        <p:txBody>
          <a:bodyPr/>
          <a:lstStyle/>
          <a:p>
            <a:r>
              <a:rPr lang="tr-TR" dirty="0" smtClean="0">
                <a:solidFill>
                  <a:schemeClr val="accent3">
                    <a:lumMod val="50000"/>
                  </a:schemeClr>
                </a:solidFill>
                <a:latin typeface="+mj-lt"/>
              </a:rPr>
              <a:t>Tarih,  </a:t>
            </a:r>
          </a:p>
          <a:p>
            <a:r>
              <a:rPr lang="tr-TR" dirty="0" smtClean="0">
                <a:solidFill>
                  <a:schemeClr val="accent3">
                    <a:lumMod val="50000"/>
                  </a:schemeClr>
                </a:solidFill>
                <a:latin typeface="+mj-lt"/>
              </a:rPr>
              <a:t>Coğrafya, </a:t>
            </a:r>
          </a:p>
          <a:p>
            <a:r>
              <a:rPr lang="tr-TR" dirty="0" smtClean="0">
                <a:solidFill>
                  <a:schemeClr val="accent3">
                    <a:lumMod val="50000"/>
                  </a:schemeClr>
                </a:solidFill>
                <a:latin typeface="+mj-lt"/>
              </a:rPr>
              <a:t>Felsefe</a:t>
            </a:r>
          </a:p>
          <a:p>
            <a:r>
              <a:rPr lang="tr-TR" dirty="0" smtClean="0">
                <a:solidFill>
                  <a:schemeClr val="accent3">
                    <a:lumMod val="50000"/>
                  </a:schemeClr>
                </a:solidFill>
                <a:latin typeface="+mj-lt"/>
              </a:rPr>
              <a:t> ve Din Kültürü ve Ahlak Bilgisi</a:t>
            </a:r>
          </a:p>
          <a:p>
            <a:r>
              <a:rPr lang="tr-TR" dirty="0" smtClean="0">
                <a:solidFill>
                  <a:schemeClr val="accent3">
                    <a:lumMod val="50000"/>
                  </a:schemeClr>
                </a:solidFill>
                <a:latin typeface="+mj-lt"/>
              </a:rPr>
              <a:t> alanlarındaki temel kavramlar ve ilkeleri kullanma becerileri ölçmeye yönelik   </a:t>
            </a:r>
            <a:r>
              <a:rPr lang="tr-TR" b="1" u="sng" dirty="0" smtClean="0">
                <a:solidFill>
                  <a:schemeClr val="accent3">
                    <a:lumMod val="50000"/>
                  </a:schemeClr>
                </a:solidFill>
                <a:latin typeface="+mj-lt"/>
              </a:rPr>
              <a:t>20 soru sorulacaktır. </a:t>
            </a:r>
          </a:p>
          <a:p>
            <a:endParaRPr lang="tr-TR" dirty="0"/>
          </a:p>
        </p:txBody>
      </p:sp>
    </p:spTree>
  </p:cSld>
  <p:clrMapOvr>
    <a:masterClrMapping/>
  </p:clrMapOvr>
  <p:transition>
    <p:wedg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4000" dirty="0" smtClean="0"/>
              <a:t>TEMEL MATEMATİK</a:t>
            </a:r>
            <a:r>
              <a:rPr lang="en-US" sz="4000" smtClean="0"/>
              <a:t> </a:t>
            </a:r>
            <a:r>
              <a:rPr lang="tr-TR" sz="4000" smtClean="0"/>
              <a:t>TESTİNİN </a:t>
            </a:r>
            <a:r>
              <a:rPr lang="tr-TR" sz="4000" dirty="0" smtClean="0"/>
              <a:t>KAPSAMI</a:t>
            </a:r>
            <a:endParaRPr lang="tr-TR" sz="4000" dirty="0"/>
          </a:p>
        </p:txBody>
      </p:sp>
      <p:sp>
        <p:nvSpPr>
          <p:cNvPr id="3" name="2 İçerik Yer Tutucusu"/>
          <p:cNvSpPr>
            <a:spLocks noGrp="1"/>
          </p:cNvSpPr>
          <p:nvPr>
            <p:ph idx="1"/>
          </p:nvPr>
        </p:nvSpPr>
        <p:spPr/>
        <p:txBody>
          <a:bodyPr/>
          <a:lstStyle/>
          <a:p>
            <a:r>
              <a:rPr lang="tr-TR" b="1" dirty="0" smtClean="0">
                <a:solidFill>
                  <a:schemeClr val="accent1"/>
                </a:solidFill>
                <a:latin typeface="+mj-lt"/>
              </a:rPr>
              <a:t>Temel</a:t>
            </a:r>
            <a:r>
              <a:rPr lang="tr-TR" dirty="0" smtClean="0">
                <a:solidFill>
                  <a:schemeClr val="accent1"/>
                </a:solidFill>
                <a:latin typeface="+mj-lt"/>
              </a:rPr>
              <a:t> </a:t>
            </a:r>
            <a:r>
              <a:rPr lang="tr-TR" b="1" dirty="0" smtClean="0">
                <a:solidFill>
                  <a:schemeClr val="accent1"/>
                </a:solidFill>
                <a:latin typeface="+mj-lt"/>
              </a:rPr>
              <a:t>Matematik Testinde; </a:t>
            </a:r>
          </a:p>
          <a:p>
            <a:r>
              <a:rPr lang="tr-TR" dirty="0" smtClean="0">
                <a:solidFill>
                  <a:schemeClr val="accent1"/>
                </a:solidFill>
                <a:latin typeface="+mj-lt"/>
              </a:rPr>
              <a:t>Temel Matematik kavramlarını kullanma ve bu kavramları kullanarak işlem yapma, </a:t>
            </a:r>
          </a:p>
          <a:p>
            <a:r>
              <a:rPr lang="tr-TR" dirty="0" smtClean="0">
                <a:solidFill>
                  <a:schemeClr val="accent1"/>
                </a:solidFill>
                <a:latin typeface="+mj-lt"/>
              </a:rPr>
              <a:t>temel matematiksel ilişkilerden yararlanarak soyut işlemler  yapma,</a:t>
            </a:r>
          </a:p>
          <a:p>
            <a:r>
              <a:rPr lang="tr-TR" dirty="0" smtClean="0">
                <a:solidFill>
                  <a:schemeClr val="accent1"/>
                </a:solidFill>
                <a:latin typeface="+mj-lt"/>
              </a:rPr>
              <a:t>temel matematik prensiplerini ve işlemlerini gündelik hayatta uygulama becerilerini ölçmeye yönelik </a:t>
            </a:r>
          </a:p>
          <a:p>
            <a:r>
              <a:rPr lang="tr-TR" b="1" u="sng" dirty="0" smtClean="0">
                <a:solidFill>
                  <a:schemeClr val="accent1"/>
                </a:solidFill>
                <a:latin typeface="+mj-lt"/>
              </a:rPr>
              <a:t>40 soru sorulacaktır. </a:t>
            </a:r>
          </a:p>
          <a:p>
            <a:endParaRPr lang="tr-TR" dirty="0"/>
          </a:p>
        </p:txBody>
      </p:sp>
    </p:spTree>
  </p:cSld>
  <p:clrMapOvr>
    <a:masterClrMapping/>
  </p:clrMapOvr>
  <p:transition>
    <p:wedg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4400" dirty="0" smtClean="0"/>
              <a:t>FEN BİLİMLERİ TESTİNİN KAPSAMI</a:t>
            </a:r>
            <a:endParaRPr lang="tr-TR" sz="4400" dirty="0"/>
          </a:p>
        </p:txBody>
      </p:sp>
      <p:sp>
        <p:nvSpPr>
          <p:cNvPr id="3" name="2 İçerik Yer Tutucusu"/>
          <p:cNvSpPr>
            <a:spLocks noGrp="1"/>
          </p:cNvSpPr>
          <p:nvPr>
            <p:ph idx="1"/>
          </p:nvPr>
        </p:nvSpPr>
        <p:spPr/>
        <p:txBody>
          <a:bodyPr/>
          <a:lstStyle/>
          <a:p>
            <a:r>
              <a:rPr lang="tr-TR" dirty="0" smtClean="0">
                <a:solidFill>
                  <a:schemeClr val="accent3">
                    <a:lumMod val="50000"/>
                  </a:schemeClr>
                </a:solidFill>
                <a:latin typeface="+mj-lt"/>
              </a:rPr>
              <a:t>Fizik, </a:t>
            </a:r>
          </a:p>
          <a:p>
            <a:r>
              <a:rPr lang="tr-TR" dirty="0" smtClean="0">
                <a:solidFill>
                  <a:schemeClr val="accent3">
                    <a:lumMod val="50000"/>
                  </a:schemeClr>
                </a:solidFill>
                <a:latin typeface="+mj-lt"/>
              </a:rPr>
              <a:t>Kimya, </a:t>
            </a:r>
          </a:p>
          <a:p>
            <a:r>
              <a:rPr lang="tr-TR" dirty="0" smtClean="0">
                <a:solidFill>
                  <a:schemeClr val="accent3">
                    <a:lumMod val="50000"/>
                  </a:schemeClr>
                </a:solidFill>
                <a:latin typeface="+mj-lt"/>
              </a:rPr>
              <a:t>Biyoloji</a:t>
            </a:r>
          </a:p>
          <a:p>
            <a:r>
              <a:rPr lang="tr-TR" dirty="0" smtClean="0">
                <a:solidFill>
                  <a:schemeClr val="accent3">
                    <a:lumMod val="50000"/>
                  </a:schemeClr>
                </a:solidFill>
                <a:latin typeface="+mj-lt"/>
              </a:rPr>
              <a:t> alanlarındaki temel kavramlar ve ilkeleri kullanma becerileri ölçmeye yönelik   </a:t>
            </a:r>
            <a:r>
              <a:rPr lang="tr-TR" b="1" u="sng" dirty="0" smtClean="0">
                <a:solidFill>
                  <a:schemeClr val="accent3">
                    <a:lumMod val="50000"/>
                  </a:schemeClr>
                </a:solidFill>
                <a:latin typeface="+mj-lt"/>
              </a:rPr>
              <a:t>20 soru sorulacaktır. </a:t>
            </a:r>
          </a:p>
          <a:p>
            <a:endParaRPr lang="tr-TR" dirty="0" smtClean="0"/>
          </a:p>
          <a:p>
            <a:endParaRPr lang="tr-TR" dirty="0"/>
          </a:p>
        </p:txBody>
      </p:sp>
    </p:spTree>
  </p:cSld>
  <p:clrMapOvr>
    <a:masterClrMapping/>
  </p:clrMapOvr>
  <p:transition>
    <p:wedg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0648"/>
            <a:ext cx="8229600" cy="1080120"/>
          </a:xfrm>
        </p:spPr>
        <p:txBody>
          <a:bodyPr>
            <a:normAutofit/>
          </a:bodyPr>
          <a:lstStyle/>
          <a:p>
            <a:pPr algn="ctr"/>
            <a:r>
              <a:rPr lang="tr-TR" sz="2800" dirty="0" smtClean="0"/>
              <a:t>TYT Puan Türünün Hesaplanmasında Testlerin Ağrılıkları(%)</a:t>
            </a:r>
            <a:endParaRPr lang="tr-TR" sz="2800" dirty="0"/>
          </a:p>
        </p:txBody>
      </p:sp>
      <p:graphicFrame>
        <p:nvGraphicFramePr>
          <p:cNvPr id="5" name="4 İçerik Yer Tutucusu"/>
          <p:cNvGraphicFramePr>
            <a:graphicFrameLocks noGrp="1"/>
          </p:cNvGraphicFramePr>
          <p:nvPr>
            <p:ph idx="1"/>
          </p:nvPr>
        </p:nvGraphicFramePr>
        <p:xfrm>
          <a:off x="457200" y="2780928"/>
          <a:ext cx="8229600" cy="2376263"/>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1454855">
                <a:tc>
                  <a:txBody>
                    <a:bodyPr/>
                    <a:lstStyle/>
                    <a:p>
                      <a:pPr algn="ctr"/>
                      <a:endParaRPr lang="tr-TR" dirty="0" smtClean="0">
                        <a:latin typeface="+mj-lt"/>
                      </a:endParaRPr>
                    </a:p>
                    <a:p>
                      <a:pPr algn="ctr"/>
                      <a:endParaRPr lang="tr-TR" dirty="0" smtClean="0">
                        <a:latin typeface="+mj-lt"/>
                      </a:endParaRPr>
                    </a:p>
                    <a:p>
                      <a:pPr algn="ctr"/>
                      <a:r>
                        <a:rPr lang="tr-TR" dirty="0" smtClean="0">
                          <a:latin typeface="+mj-lt"/>
                        </a:rPr>
                        <a:t>PUAN TÜRÜ</a:t>
                      </a:r>
                      <a:endParaRPr lang="tr-TR" dirty="0">
                        <a:latin typeface="+mj-lt"/>
                      </a:endParaRPr>
                    </a:p>
                  </a:txBody>
                  <a:tcPr/>
                </a:tc>
                <a:tc>
                  <a:txBody>
                    <a:bodyPr/>
                    <a:lstStyle/>
                    <a:p>
                      <a:pPr algn="ctr"/>
                      <a:r>
                        <a:rPr lang="tr-TR" dirty="0" smtClean="0">
                          <a:latin typeface="+mj-lt"/>
                        </a:rPr>
                        <a:t> </a:t>
                      </a:r>
                    </a:p>
                    <a:p>
                      <a:pPr algn="ctr"/>
                      <a:endParaRPr lang="tr-TR" dirty="0" smtClean="0">
                        <a:latin typeface="+mj-lt"/>
                      </a:endParaRPr>
                    </a:p>
                    <a:p>
                      <a:pPr algn="ctr"/>
                      <a:r>
                        <a:rPr lang="tr-TR" dirty="0" smtClean="0">
                          <a:latin typeface="+mj-lt"/>
                        </a:rPr>
                        <a:t>TÜRKÇE TESTİ</a:t>
                      </a:r>
                      <a:endParaRPr lang="tr-TR" dirty="0">
                        <a:latin typeface="+mj-lt"/>
                      </a:endParaRPr>
                    </a:p>
                  </a:txBody>
                  <a:tcPr/>
                </a:tc>
                <a:tc>
                  <a:txBody>
                    <a:bodyPr/>
                    <a:lstStyle/>
                    <a:p>
                      <a:pPr algn="ctr"/>
                      <a:endParaRPr lang="tr-TR" dirty="0" smtClean="0">
                        <a:latin typeface="+mj-lt"/>
                      </a:endParaRPr>
                    </a:p>
                    <a:p>
                      <a:pPr algn="ctr"/>
                      <a:r>
                        <a:rPr lang="tr-TR" dirty="0" smtClean="0">
                          <a:latin typeface="+mj-lt"/>
                        </a:rPr>
                        <a:t>SOSYAL BİLİMLER</a:t>
                      </a:r>
                      <a:r>
                        <a:rPr lang="tr-TR" baseline="0" dirty="0" smtClean="0">
                          <a:latin typeface="+mj-lt"/>
                        </a:rPr>
                        <a:t> TESTİ</a:t>
                      </a:r>
                      <a:endParaRPr lang="tr-TR" dirty="0">
                        <a:latin typeface="+mj-lt"/>
                      </a:endParaRPr>
                    </a:p>
                  </a:txBody>
                  <a:tcPr/>
                </a:tc>
                <a:tc>
                  <a:txBody>
                    <a:bodyPr/>
                    <a:lstStyle/>
                    <a:p>
                      <a:pPr algn="ctr"/>
                      <a:endParaRPr lang="tr-TR" dirty="0" smtClean="0">
                        <a:latin typeface="+mj-lt"/>
                      </a:endParaRPr>
                    </a:p>
                    <a:p>
                      <a:pPr algn="ctr"/>
                      <a:r>
                        <a:rPr lang="tr-TR" dirty="0" smtClean="0">
                          <a:latin typeface="+mj-lt"/>
                        </a:rPr>
                        <a:t>TEMEL MATEMATİK</a:t>
                      </a:r>
                      <a:r>
                        <a:rPr lang="tr-TR" baseline="0" dirty="0" smtClean="0">
                          <a:latin typeface="+mj-lt"/>
                        </a:rPr>
                        <a:t> TESTİ</a:t>
                      </a:r>
                      <a:endParaRPr lang="tr-TR" dirty="0">
                        <a:latin typeface="+mj-lt"/>
                      </a:endParaRPr>
                    </a:p>
                  </a:txBody>
                  <a:tcPr/>
                </a:tc>
                <a:tc>
                  <a:txBody>
                    <a:bodyPr/>
                    <a:lstStyle/>
                    <a:p>
                      <a:pPr algn="ctr"/>
                      <a:endParaRPr lang="tr-TR" dirty="0" smtClean="0">
                        <a:latin typeface="+mj-lt"/>
                      </a:endParaRPr>
                    </a:p>
                    <a:p>
                      <a:pPr algn="ctr"/>
                      <a:r>
                        <a:rPr lang="tr-TR" dirty="0" smtClean="0">
                          <a:latin typeface="+mj-lt"/>
                        </a:rPr>
                        <a:t>FEN BİLİMLERİ TESTİ</a:t>
                      </a:r>
                      <a:endParaRPr lang="tr-TR" dirty="0">
                        <a:latin typeface="+mj-lt"/>
                      </a:endParaRPr>
                    </a:p>
                  </a:txBody>
                  <a:tcPr/>
                </a:tc>
              </a:tr>
              <a:tr h="921408">
                <a:tc>
                  <a:txBody>
                    <a:bodyPr/>
                    <a:lstStyle/>
                    <a:p>
                      <a:pPr algn="ctr"/>
                      <a:r>
                        <a:rPr lang="tr-TR" sz="3200" b="1" dirty="0" smtClean="0"/>
                        <a:t>TYT</a:t>
                      </a:r>
                      <a:endParaRPr lang="tr-TR" sz="3200" b="1" dirty="0"/>
                    </a:p>
                  </a:txBody>
                  <a:tcPr/>
                </a:tc>
                <a:tc>
                  <a:txBody>
                    <a:bodyPr/>
                    <a:lstStyle/>
                    <a:p>
                      <a:pPr algn="ctr"/>
                      <a:r>
                        <a:rPr lang="tr-TR" sz="3200" b="1" dirty="0" smtClean="0">
                          <a:latin typeface="+mj-lt"/>
                        </a:rPr>
                        <a:t>33</a:t>
                      </a:r>
                      <a:endParaRPr lang="tr-TR" sz="3200" b="1" dirty="0">
                        <a:latin typeface="+mj-lt"/>
                      </a:endParaRPr>
                    </a:p>
                  </a:txBody>
                  <a:tcPr/>
                </a:tc>
                <a:tc>
                  <a:txBody>
                    <a:bodyPr/>
                    <a:lstStyle/>
                    <a:p>
                      <a:pPr algn="ctr"/>
                      <a:r>
                        <a:rPr lang="tr-TR" sz="3200" b="1" dirty="0" smtClean="0">
                          <a:latin typeface="+mj-lt"/>
                        </a:rPr>
                        <a:t>17</a:t>
                      </a:r>
                      <a:endParaRPr lang="tr-TR" sz="3200" b="1" dirty="0">
                        <a:latin typeface="+mj-lt"/>
                      </a:endParaRPr>
                    </a:p>
                  </a:txBody>
                  <a:tcPr/>
                </a:tc>
                <a:tc>
                  <a:txBody>
                    <a:bodyPr/>
                    <a:lstStyle/>
                    <a:p>
                      <a:pPr algn="ctr"/>
                      <a:r>
                        <a:rPr lang="tr-TR" sz="3200" b="1" dirty="0" smtClean="0">
                          <a:latin typeface="+mj-lt"/>
                        </a:rPr>
                        <a:t>33</a:t>
                      </a:r>
                      <a:endParaRPr lang="tr-TR" sz="3200" b="1" dirty="0">
                        <a:latin typeface="+mj-lt"/>
                      </a:endParaRPr>
                    </a:p>
                  </a:txBody>
                  <a:tcPr/>
                </a:tc>
                <a:tc>
                  <a:txBody>
                    <a:bodyPr/>
                    <a:lstStyle/>
                    <a:p>
                      <a:pPr algn="ctr"/>
                      <a:r>
                        <a:rPr lang="tr-TR" sz="3200" b="1" dirty="0" smtClean="0">
                          <a:latin typeface="+mj-lt"/>
                        </a:rPr>
                        <a:t>17</a:t>
                      </a:r>
                      <a:endParaRPr lang="tr-TR" sz="3200" b="1" dirty="0">
                        <a:latin typeface="+mj-lt"/>
                      </a:endParaRPr>
                    </a:p>
                  </a:txBody>
                  <a:tcPr/>
                </a:tc>
              </a:tr>
            </a:tbl>
          </a:graphicData>
        </a:graphic>
      </p:graphicFrame>
    </p:spTree>
  </p:cSld>
  <p:clrMapOvr>
    <a:masterClrMapping/>
  </p:clrMapOvr>
  <p:transition>
    <p:wedg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2800" dirty="0" smtClean="0"/>
              <a:t>TYT SÜRE</a:t>
            </a:r>
            <a:endParaRPr lang="tr-TR" sz="2800" dirty="0"/>
          </a:p>
        </p:txBody>
      </p:sp>
      <p:graphicFrame>
        <p:nvGraphicFramePr>
          <p:cNvPr id="5" name="4 İçerik Yer Tutucusu"/>
          <p:cNvGraphicFramePr>
            <a:graphicFrameLocks noGrp="1"/>
          </p:cNvGraphicFramePr>
          <p:nvPr>
            <p:ph idx="1"/>
            <p:extLst>
              <p:ext uri="{D42A27DB-BD31-4B8C-83A1-F6EECF244321}">
                <p14:modId xmlns:p14="http://schemas.microsoft.com/office/powerpoint/2010/main" xmlns="" val="145985075"/>
              </p:ext>
            </p:extLst>
          </p:nvPr>
        </p:nvGraphicFramePr>
        <p:xfrm>
          <a:off x="395534" y="2132857"/>
          <a:ext cx="8424937" cy="3290764"/>
        </p:xfrm>
        <a:graphic>
          <a:graphicData uri="http://schemas.openxmlformats.org/drawingml/2006/table">
            <a:tbl>
              <a:tblPr firstRow="1" bandRow="1">
                <a:tableStyleId>{5C22544A-7EE6-4342-B048-85BDC9FD1C3A}</a:tableStyleId>
              </a:tblPr>
              <a:tblGrid>
                <a:gridCol w="5273771"/>
                <a:gridCol w="1134943"/>
                <a:gridCol w="2016223"/>
              </a:tblGrid>
              <a:tr h="1512167">
                <a:tc>
                  <a:txBody>
                    <a:bodyPr/>
                    <a:lstStyle/>
                    <a:p>
                      <a:endParaRPr lang="tr-TR" sz="2000" dirty="0" smtClean="0">
                        <a:latin typeface="+mj-lt"/>
                      </a:endParaRPr>
                    </a:p>
                    <a:p>
                      <a:pPr algn="ctr"/>
                      <a:endParaRPr lang="tr-TR" sz="2000" dirty="0" smtClean="0">
                        <a:latin typeface="+mj-lt"/>
                      </a:endParaRPr>
                    </a:p>
                    <a:p>
                      <a:pPr algn="ctr"/>
                      <a:r>
                        <a:rPr lang="tr-TR" sz="2000" dirty="0" smtClean="0">
                          <a:latin typeface="+mj-lt"/>
                        </a:rPr>
                        <a:t>Testler</a:t>
                      </a:r>
                      <a:endParaRPr lang="tr-TR" sz="2000" dirty="0">
                        <a:latin typeface="+mj-lt"/>
                      </a:endParaRPr>
                    </a:p>
                  </a:txBody>
                  <a:tcPr/>
                </a:tc>
                <a:tc>
                  <a:txBody>
                    <a:bodyPr/>
                    <a:lstStyle/>
                    <a:p>
                      <a:pPr algn="ctr"/>
                      <a:endParaRPr lang="tr-TR" sz="2000" dirty="0" smtClean="0">
                        <a:latin typeface="+mj-lt"/>
                      </a:endParaRPr>
                    </a:p>
                    <a:p>
                      <a:pPr algn="ctr"/>
                      <a:endParaRPr lang="tr-TR" sz="2000" dirty="0" smtClean="0">
                        <a:latin typeface="+mj-lt"/>
                      </a:endParaRPr>
                    </a:p>
                    <a:p>
                      <a:pPr algn="ctr"/>
                      <a:r>
                        <a:rPr lang="tr-TR" sz="2000" dirty="0" smtClean="0">
                          <a:latin typeface="+mj-lt"/>
                        </a:rPr>
                        <a:t>Soru Sayısı</a:t>
                      </a:r>
                      <a:endParaRPr lang="tr-TR" sz="2000" dirty="0">
                        <a:latin typeface="+mj-lt"/>
                      </a:endParaRPr>
                    </a:p>
                  </a:txBody>
                  <a:tcPr/>
                </a:tc>
                <a:tc>
                  <a:txBody>
                    <a:bodyPr/>
                    <a:lstStyle/>
                    <a:p>
                      <a:pPr algn="ctr"/>
                      <a:r>
                        <a:rPr lang="tr-TR" sz="2000" dirty="0" smtClean="0">
                          <a:latin typeface="+mj-lt"/>
                        </a:rPr>
                        <a:t>Cevaplanacak Soru Sayısına Göre Soru Başına Ortalama Süre </a:t>
                      </a:r>
                      <a:endParaRPr lang="tr-TR" sz="2000" dirty="0">
                        <a:latin typeface="+mj-lt"/>
                      </a:endParaRPr>
                    </a:p>
                  </a:txBody>
                  <a:tcPr/>
                </a:tc>
              </a:tr>
              <a:tr h="936104">
                <a:tc>
                  <a:txBody>
                    <a:bodyPr/>
                    <a:lstStyle/>
                    <a:p>
                      <a:pPr algn="ctr"/>
                      <a:endParaRPr lang="tr-TR" b="1" dirty="0" smtClean="0">
                        <a:latin typeface="+mj-lt"/>
                      </a:endParaRPr>
                    </a:p>
                    <a:p>
                      <a:pPr algn="l"/>
                      <a:r>
                        <a:rPr lang="tr-TR" sz="2400" b="1" dirty="0" smtClean="0">
                          <a:latin typeface="+mj-lt"/>
                        </a:rPr>
                        <a:t>Temel Yetenek</a:t>
                      </a:r>
                      <a:r>
                        <a:rPr lang="tr-TR" sz="2400" b="1" baseline="0" dirty="0" smtClean="0">
                          <a:latin typeface="+mj-lt"/>
                        </a:rPr>
                        <a:t> Testi</a:t>
                      </a:r>
                      <a:endParaRPr lang="tr-TR" sz="2400" b="1" dirty="0">
                        <a:latin typeface="+mj-lt"/>
                      </a:endParaRPr>
                    </a:p>
                  </a:txBody>
                  <a:tcPr/>
                </a:tc>
                <a:tc>
                  <a:txBody>
                    <a:bodyPr/>
                    <a:lstStyle/>
                    <a:p>
                      <a:pPr algn="ctr"/>
                      <a:endParaRPr lang="tr-TR" dirty="0" smtClean="0">
                        <a:latin typeface="+mj-lt"/>
                      </a:endParaRPr>
                    </a:p>
                    <a:p>
                      <a:pPr algn="ctr"/>
                      <a:r>
                        <a:rPr lang="tr-TR" sz="2400" b="1" dirty="0" smtClean="0">
                          <a:latin typeface="+mj-lt"/>
                        </a:rPr>
                        <a:t>120</a:t>
                      </a:r>
                      <a:endParaRPr lang="tr-TR" sz="2400" b="1" dirty="0">
                        <a:latin typeface="+mj-lt"/>
                      </a:endParaRPr>
                    </a:p>
                  </a:txBody>
                  <a:tcPr/>
                </a:tc>
                <a:tc>
                  <a:txBody>
                    <a:bodyPr/>
                    <a:lstStyle/>
                    <a:p>
                      <a:endParaRPr lang="tr-TR" dirty="0" smtClean="0">
                        <a:latin typeface="+mj-lt"/>
                      </a:endParaRPr>
                    </a:p>
                    <a:p>
                      <a:pPr algn="ctr"/>
                      <a:r>
                        <a:rPr kumimoji="0" lang="tr-TR" sz="2000" b="1" kern="1200" baseline="0" dirty="0" smtClean="0">
                          <a:solidFill>
                            <a:schemeClr val="dk1"/>
                          </a:solidFill>
                          <a:latin typeface="+mj-lt"/>
                          <a:ea typeface="+mn-ea"/>
                          <a:cs typeface="+mn-cs"/>
                        </a:rPr>
                        <a:t>1,</a:t>
                      </a:r>
                      <a:r>
                        <a:rPr kumimoji="0" lang="en-US" sz="2000" b="1" kern="1200" baseline="0" dirty="0" smtClean="0">
                          <a:solidFill>
                            <a:schemeClr val="dk1"/>
                          </a:solidFill>
                          <a:latin typeface="+mj-lt"/>
                          <a:ea typeface="+mn-ea"/>
                          <a:cs typeface="+mn-cs"/>
                        </a:rPr>
                        <a:t>375</a:t>
                      </a:r>
                      <a:r>
                        <a:rPr kumimoji="0" lang="tr-TR" sz="2000" b="1" kern="1200" baseline="0" dirty="0" smtClean="0">
                          <a:solidFill>
                            <a:schemeClr val="dk1"/>
                          </a:solidFill>
                          <a:latin typeface="+mj-lt"/>
                          <a:ea typeface="+mn-ea"/>
                          <a:cs typeface="+mn-cs"/>
                        </a:rPr>
                        <a:t> </a:t>
                      </a:r>
                      <a:r>
                        <a:rPr kumimoji="0" lang="tr-TR" sz="2000" b="1" kern="1200" baseline="0" dirty="0" err="1" smtClean="0">
                          <a:solidFill>
                            <a:schemeClr val="dk1"/>
                          </a:solidFill>
                          <a:latin typeface="+mj-lt"/>
                          <a:ea typeface="+mn-ea"/>
                          <a:cs typeface="+mn-cs"/>
                        </a:rPr>
                        <a:t>dk</a:t>
                      </a:r>
                      <a:r>
                        <a:rPr kumimoji="0" lang="tr-TR" sz="2000" b="1" kern="1200" baseline="0" dirty="0" smtClean="0">
                          <a:solidFill>
                            <a:schemeClr val="dk1"/>
                          </a:solidFill>
                          <a:latin typeface="+mj-lt"/>
                          <a:ea typeface="+mn-ea"/>
                          <a:cs typeface="+mn-cs"/>
                        </a:rPr>
                        <a:t>. </a:t>
                      </a:r>
                      <a:r>
                        <a:rPr kumimoji="0" lang="tr-TR" sz="1800" b="1" kern="1200" baseline="0" dirty="0" smtClean="0">
                          <a:solidFill>
                            <a:schemeClr val="dk1"/>
                          </a:solidFill>
                          <a:latin typeface="+mj-lt"/>
                          <a:ea typeface="+mn-ea"/>
                          <a:cs typeface="+mn-cs"/>
                        </a:rPr>
                        <a:t>	</a:t>
                      </a:r>
                    </a:p>
                  </a:txBody>
                  <a:tcPr/>
                </a:tc>
              </a:tr>
              <a:tr h="842493">
                <a:tc>
                  <a:txBody>
                    <a:bodyPr/>
                    <a:lstStyle/>
                    <a:p>
                      <a:r>
                        <a:rPr lang="tr-TR" sz="2400" b="1" dirty="0" smtClean="0">
                          <a:solidFill>
                            <a:srgbClr val="FF0000"/>
                          </a:solidFill>
                          <a:latin typeface="+mj-lt"/>
                        </a:rPr>
                        <a:t>Toplam</a:t>
                      </a:r>
                      <a:endParaRPr lang="tr-TR" sz="2400" b="1" dirty="0">
                        <a:solidFill>
                          <a:srgbClr val="FF0000"/>
                        </a:solidFill>
                        <a:latin typeface="+mj-lt"/>
                      </a:endParaRPr>
                    </a:p>
                  </a:txBody>
                  <a:tcPr/>
                </a:tc>
                <a:tc>
                  <a:txBody>
                    <a:bodyPr/>
                    <a:lstStyle/>
                    <a:p>
                      <a:pPr algn="ctr"/>
                      <a:r>
                        <a:rPr lang="tr-TR" sz="2400" b="1" dirty="0" smtClean="0">
                          <a:solidFill>
                            <a:srgbClr val="FF0000"/>
                          </a:solidFill>
                          <a:latin typeface="+mj-lt"/>
                        </a:rPr>
                        <a:t>120</a:t>
                      </a:r>
                      <a:endParaRPr lang="tr-TR" sz="2400" b="1" dirty="0">
                        <a:solidFill>
                          <a:srgbClr val="FF0000"/>
                        </a:solidFill>
                        <a:latin typeface="+mj-lt"/>
                      </a:endParaRPr>
                    </a:p>
                  </a:txBody>
                  <a:tcPr/>
                </a:tc>
                <a:tc>
                  <a:txBody>
                    <a:bodyPr/>
                    <a:lstStyle/>
                    <a:p>
                      <a:pPr algn="ctr"/>
                      <a:r>
                        <a:rPr lang="tr-TR" sz="2400" b="1" dirty="0" smtClean="0">
                          <a:solidFill>
                            <a:srgbClr val="FF0000"/>
                          </a:solidFill>
                          <a:latin typeface="+mj-lt"/>
                        </a:rPr>
                        <a:t>1</a:t>
                      </a:r>
                      <a:r>
                        <a:rPr lang="en-US" sz="2400" b="1" dirty="0" smtClean="0">
                          <a:solidFill>
                            <a:srgbClr val="FF0000"/>
                          </a:solidFill>
                          <a:latin typeface="+mj-lt"/>
                        </a:rPr>
                        <a:t>35</a:t>
                      </a:r>
                      <a:r>
                        <a:rPr lang="tr-TR" sz="2400" b="1" dirty="0" smtClean="0">
                          <a:solidFill>
                            <a:srgbClr val="FF0000"/>
                          </a:solidFill>
                          <a:latin typeface="+mj-lt"/>
                        </a:rPr>
                        <a:t> Dakika </a:t>
                      </a:r>
                    </a:p>
                    <a:p>
                      <a:pPr algn="ctr"/>
                      <a:r>
                        <a:rPr lang="tr-TR" sz="2400" b="1" dirty="0" smtClean="0">
                          <a:solidFill>
                            <a:srgbClr val="FF0000"/>
                          </a:solidFill>
                          <a:latin typeface="+mj-lt"/>
                        </a:rPr>
                        <a:t>(2 Saat </a:t>
                      </a:r>
                      <a:r>
                        <a:rPr lang="en-US" sz="2400" b="1" dirty="0" smtClean="0">
                          <a:solidFill>
                            <a:srgbClr val="FF0000"/>
                          </a:solidFill>
                          <a:latin typeface="+mj-lt"/>
                        </a:rPr>
                        <a:t>1</a:t>
                      </a:r>
                      <a:r>
                        <a:rPr lang="tr-TR" sz="2400" b="1" dirty="0" smtClean="0">
                          <a:solidFill>
                            <a:srgbClr val="FF0000"/>
                          </a:solidFill>
                          <a:latin typeface="+mj-lt"/>
                        </a:rPr>
                        <a:t>5 </a:t>
                      </a:r>
                      <a:r>
                        <a:rPr lang="tr-TR" sz="2400" b="1" dirty="0" err="1" smtClean="0">
                          <a:solidFill>
                            <a:srgbClr val="FF0000"/>
                          </a:solidFill>
                          <a:latin typeface="+mj-lt"/>
                        </a:rPr>
                        <a:t>dk</a:t>
                      </a:r>
                      <a:r>
                        <a:rPr lang="tr-TR" sz="2400" b="1" dirty="0" smtClean="0">
                          <a:solidFill>
                            <a:srgbClr val="FF0000"/>
                          </a:solidFill>
                          <a:latin typeface="+mj-lt"/>
                        </a:rPr>
                        <a:t>.)</a:t>
                      </a:r>
                      <a:endParaRPr lang="tr-TR" sz="2400" b="1" dirty="0">
                        <a:solidFill>
                          <a:srgbClr val="FF0000"/>
                        </a:solidFill>
                        <a:latin typeface="+mj-lt"/>
                      </a:endParaRPr>
                    </a:p>
                  </a:txBody>
                  <a:tcPr/>
                </a:tc>
              </a:tr>
            </a:tbl>
          </a:graphicData>
        </a:graphic>
      </p:graphicFrame>
    </p:spTree>
  </p:cSld>
  <p:clrMapOvr>
    <a:masterClrMapping/>
  </p:clrMapOvr>
  <p:transition>
    <p:wedg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solidFill>
                  <a:schemeClr val="accent2">
                    <a:lumMod val="75000"/>
                  </a:schemeClr>
                </a:solidFill>
              </a:rPr>
              <a:t>TEMEL YETENEK TESTİ (TYT)</a:t>
            </a:r>
            <a:endParaRPr lang="tr-TR" dirty="0"/>
          </a:p>
        </p:txBody>
      </p:sp>
      <p:sp>
        <p:nvSpPr>
          <p:cNvPr id="3" name="2 İçerik Yer Tutucusu"/>
          <p:cNvSpPr>
            <a:spLocks noGrp="1"/>
          </p:cNvSpPr>
          <p:nvPr>
            <p:ph idx="1"/>
          </p:nvPr>
        </p:nvSpPr>
        <p:spPr/>
        <p:txBody>
          <a:bodyPr/>
          <a:lstStyle/>
          <a:p>
            <a:r>
              <a:rPr lang="tr-TR" dirty="0" smtClean="0">
                <a:latin typeface="+mj-lt"/>
              </a:rPr>
              <a:t>CUMARTESİ SABAH 10.15</a:t>
            </a:r>
          </a:p>
          <a:p>
            <a:r>
              <a:rPr lang="tr-TR" dirty="0" smtClean="0">
                <a:latin typeface="+mj-lt"/>
              </a:rPr>
              <a:t>120 SORU</a:t>
            </a:r>
          </a:p>
          <a:p>
            <a:r>
              <a:rPr lang="tr-TR" dirty="0" smtClean="0">
                <a:latin typeface="+mj-lt"/>
              </a:rPr>
              <a:t>1</a:t>
            </a:r>
            <a:r>
              <a:rPr lang="en-US" dirty="0" smtClean="0">
                <a:latin typeface="+mj-lt"/>
              </a:rPr>
              <a:t>3</a:t>
            </a:r>
            <a:r>
              <a:rPr lang="tr-TR" dirty="0" smtClean="0">
                <a:latin typeface="+mj-lt"/>
              </a:rPr>
              <a:t>5 DAKİKA</a:t>
            </a:r>
          </a:p>
          <a:p>
            <a:r>
              <a:rPr lang="tr-TR" dirty="0" smtClean="0">
                <a:latin typeface="+mj-lt"/>
              </a:rPr>
              <a:t>ÇOKTAN SEÇMELİ SORU </a:t>
            </a:r>
          </a:p>
          <a:p>
            <a:r>
              <a:rPr lang="tr-TR" dirty="0" smtClean="0">
                <a:latin typeface="+mj-lt"/>
              </a:rPr>
              <a:t>TEK KİTAPÇIK </a:t>
            </a:r>
          </a:p>
          <a:p>
            <a:r>
              <a:rPr lang="tr-TR" dirty="0" smtClean="0">
                <a:latin typeface="+mj-lt"/>
              </a:rPr>
              <a:t>TEK CEVAP KAĞIDI</a:t>
            </a:r>
          </a:p>
          <a:p>
            <a:r>
              <a:rPr lang="tr-TR" dirty="0" smtClean="0">
                <a:latin typeface="+mj-lt"/>
              </a:rPr>
              <a:t>SINAVIN </a:t>
            </a:r>
            <a:r>
              <a:rPr lang="tr-TR" b="1" u="sng" dirty="0" smtClean="0">
                <a:solidFill>
                  <a:srgbClr val="FF0000"/>
                </a:solidFill>
                <a:latin typeface="+mj-lt"/>
              </a:rPr>
              <a:t>İLK 100 DAKİKASI </a:t>
            </a:r>
            <a:r>
              <a:rPr lang="tr-TR" dirty="0" smtClean="0">
                <a:latin typeface="+mj-lt"/>
              </a:rPr>
              <a:t>VE </a:t>
            </a:r>
            <a:r>
              <a:rPr lang="tr-TR" b="1" u="sng" dirty="0" smtClean="0">
                <a:solidFill>
                  <a:srgbClr val="FF0000"/>
                </a:solidFill>
                <a:latin typeface="+mj-lt"/>
              </a:rPr>
              <a:t>SON 15 DAKİKASI </a:t>
            </a:r>
            <a:r>
              <a:rPr lang="tr-TR" dirty="0" smtClean="0">
                <a:latin typeface="+mj-lt"/>
              </a:rPr>
              <a:t>SINAV SALONUNDAN ÇIKMAK YASAKTIR.</a:t>
            </a:r>
          </a:p>
          <a:p>
            <a:r>
              <a:rPr lang="tr-TR" dirty="0" smtClean="0">
                <a:latin typeface="+mj-lt"/>
              </a:rPr>
              <a:t>SINAVA HERKES GİRMEK ZORUNDADIR.</a:t>
            </a:r>
          </a:p>
          <a:p>
            <a:endParaRPr lang="tr-TR" dirty="0" smtClean="0">
              <a:latin typeface="+mj-lt"/>
            </a:endParaRPr>
          </a:p>
          <a:p>
            <a:endParaRPr lang="tr-TR" dirty="0" smtClean="0">
              <a:latin typeface="+mj-lt"/>
            </a:endParaRPr>
          </a:p>
          <a:p>
            <a:endParaRPr lang="tr-TR" dirty="0"/>
          </a:p>
        </p:txBody>
      </p:sp>
    </p:spTree>
  </p:cSld>
  <p:clrMapOvr>
    <a:masterClrMapping/>
  </p:clrMapOvr>
  <p:transition>
    <p:wedg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ALAN YETERLİLİK TESTİ</a:t>
            </a:r>
            <a:endParaRPr lang="tr-TR" dirty="0"/>
          </a:p>
        </p:txBody>
      </p:sp>
      <p:sp>
        <p:nvSpPr>
          <p:cNvPr id="3" name="2 İçerik Yer Tutucusu"/>
          <p:cNvSpPr>
            <a:spLocks noGrp="1"/>
          </p:cNvSpPr>
          <p:nvPr>
            <p:ph idx="1"/>
          </p:nvPr>
        </p:nvSpPr>
        <p:spPr/>
        <p:txBody>
          <a:bodyPr>
            <a:normAutofit/>
          </a:bodyPr>
          <a:lstStyle/>
          <a:p>
            <a:endParaRPr lang="tr-TR" dirty="0" smtClean="0"/>
          </a:p>
          <a:p>
            <a:r>
              <a:rPr lang="tr-TR" dirty="0" err="1" smtClean="0">
                <a:latin typeface="+mj-lt"/>
              </a:rPr>
              <a:t>AYT’de</a:t>
            </a:r>
            <a:r>
              <a:rPr lang="tr-TR" dirty="0" smtClean="0">
                <a:latin typeface="+mj-lt"/>
              </a:rPr>
              <a:t> adaylara ;</a:t>
            </a:r>
          </a:p>
          <a:p>
            <a:r>
              <a:rPr lang="tr-TR" dirty="0" smtClean="0">
                <a:latin typeface="+mj-lt"/>
              </a:rPr>
              <a:t>Türk dili ve Edebiyatı- Sosyal Bilimler-1 Testi</a:t>
            </a:r>
          </a:p>
          <a:p>
            <a:r>
              <a:rPr lang="tr-TR" dirty="0" smtClean="0">
                <a:latin typeface="+mj-lt"/>
              </a:rPr>
              <a:t>Sosyal Bilimler-2 Testi</a:t>
            </a:r>
          </a:p>
          <a:p>
            <a:r>
              <a:rPr lang="tr-TR" dirty="0" smtClean="0">
                <a:latin typeface="+mj-lt"/>
              </a:rPr>
              <a:t>Matematik Testi </a:t>
            </a:r>
          </a:p>
          <a:p>
            <a:r>
              <a:rPr lang="tr-TR" dirty="0" smtClean="0">
                <a:latin typeface="+mj-lt"/>
              </a:rPr>
              <a:t>Fen Bilimleri Testinde oluşan </a:t>
            </a:r>
            <a:r>
              <a:rPr lang="tr-TR" dirty="0" smtClean="0">
                <a:solidFill>
                  <a:srgbClr val="FF0000"/>
                </a:solidFill>
                <a:latin typeface="+mj-lt"/>
              </a:rPr>
              <a:t>TEK  kitapçık ve cevap kağıdı </a:t>
            </a:r>
            <a:r>
              <a:rPr lang="tr-TR" dirty="0" smtClean="0">
                <a:latin typeface="+mj-lt"/>
              </a:rPr>
              <a:t>verilir.</a:t>
            </a:r>
          </a:p>
          <a:p>
            <a:r>
              <a:rPr lang="tr-TR" dirty="0" smtClean="0">
                <a:latin typeface="+mj-lt"/>
              </a:rPr>
              <a:t>AYT  kitapçığında </a:t>
            </a:r>
            <a:r>
              <a:rPr lang="tr-TR" u="sng" dirty="0" smtClean="0">
                <a:solidFill>
                  <a:srgbClr val="FF0000"/>
                </a:solidFill>
                <a:latin typeface="+mj-lt"/>
              </a:rPr>
              <a:t>160 soru  </a:t>
            </a:r>
            <a:r>
              <a:rPr lang="tr-TR" dirty="0" smtClean="0">
                <a:latin typeface="+mj-lt"/>
              </a:rPr>
              <a:t>vardır.</a:t>
            </a:r>
          </a:p>
          <a:p>
            <a:r>
              <a:rPr lang="tr-TR" dirty="0" smtClean="0">
                <a:latin typeface="+mj-lt"/>
              </a:rPr>
              <a:t>AYT   sınavına verilen süre </a:t>
            </a:r>
            <a:r>
              <a:rPr lang="tr-TR" u="sng" dirty="0" smtClean="0">
                <a:solidFill>
                  <a:srgbClr val="FF0000"/>
                </a:solidFill>
                <a:latin typeface="+mj-lt"/>
              </a:rPr>
              <a:t>180 dakikadır.</a:t>
            </a:r>
          </a:p>
          <a:p>
            <a:pPr>
              <a:buNone/>
            </a:pPr>
            <a:endParaRPr lang="tr-TR" dirty="0" smtClean="0">
              <a:latin typeface="+mj-lt"/>
            </a:endParaRPr>
          </a:p>
        </p:txBody>
      </p:sp>
    </p:spTree>
  </p:cSld>
  <p:clrMapOvr>
    <a:masterClrMapping/>
  </p:clrMapOvr>
  <p:transition>
    <p:wedg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404664"/>
            <a:ext cx="8229600" cy="936104"/>
          </a:xfrm>
        </p:spPr>
        <p:txBody>
          <a:bodyPr>
            <a:normAutofit/>
          </a:bodyPr>
          <a:lstStyle/>
          <a:p>
            <a:pPr algn="ctr"/>
            <a:r>
              <a:rPr lang="tr-TR" dirty="0" smtClean="0"/>
              <a:t>ALAN YETERLİLİK TESTİ</a:t>
            </a:r>
            <a:endParaRPr lang="tr-TR" dirty="0"/>
          </a:p>
        </p:txBody>
      </p:sp>
      <p:sp>
        <p:nvSpPr>
          <p:cNvPr id="3" name="2 İçerik Yer Tutucusu"/>
          <p:cNvSpPr>
            <a:spLocks noGrp="1"/>
          </p:cNvSpPr>
          <p:nvPr>
            <p:ph idx="1"/>
          </p:nvPr>
        </p:nvSpPr>
        <p:spPr>
          <a:xfrm>
            <a:off x="457200" y="1412776"/>
            <a:ext cx="8229600" cy="4911824"/>
          </a:xfrm>
        </p:spPr>
        <p:txBody>
          <a:bodyPr>
            <a:normAutofit fontScale="92500" lnSpcReduction="20000"/>
          </a:bodyPr>
          <a:lstStyle/>
          <a:p>
            <a:r>
              <a:rPr lang="tr-TR" dirty="0" smtClean="0">
                <a:latin typeface="+mj-lt"/>
              </a:rPr>
              <a:t>Çoktan seçmeli sorulardan oluşmaktadır.</a:t>
            </a:r>
          </a:p>
          <a:p>
            <a:pPr>
              <a:buNone/>
            </a:pPr>
            <a:endParaRPr lang="tr-TR" dirty="0" smtClean="0">
              <a:latin typeface="+mj-lt"/>
            </a:endParaRPr>
          </a:p>
          <a:p>
            <a:r>
              <a:rPr lang="tr-TR" b="1" dirty="0" smtClean="0">
                <a:latin typeface="+mj-lt"/>
              </a:rPr>
              <a:t>1 YANLIŞ  </a:t>
            </a:r>
            <a:r>
              <a:rPr lang="tr-TR" b="1" dirty="0" smtClean="0">
                <a:solidFill>
                  <a:srgbClr val="FF0000"/>
                </a:solidFill>
                <a:latin typeface="+mj-lt"/>
              </a:rPr>
              <a:t>0.25 DOĞRU</a:t>
            </a:r>
          </a:p>
          <a:p>
            <a:r>
              <a:rPr lang="tr-TR" b="1" dirty="0" smtClean="0">
                <a:latin typeface="+mj-lt"/>
              </a:rPr>
              <a:t>4 YANLIŞ   </a:t>
            </a:r>
            <a:r>
              <a:rPr lang="tr-TR" b="1" dirty="0" smtClean="0">
                <a:solidFill>
                  <a:srgbClr val="FF0000"/>
                </a:solidFill>
                <a:latin typeface="+mj-lt"/>
              </a:rPr>
              <a:t>1 DOĞRU  </a:t>
            </a:r>
          </a:p>
          <a:p>
            <a:pPr>
              <a:buNone/>
            </a:pPr>
            <a:endParaRPr lang="tr-TR" b="1" dirty="0" smtClean="0">
              <a:solidFill>
                <a:srgbClr val="FF0000"/>
              </a:solidFill>
              <a:latin typeface="+mj-lt"/>
            </a:endParaRPr>
          </a:p>
          <a:p>
            <a:r>
              <a:rPr lang="tr-TR" dirty="0" smtClean="0">
                <a:latin typeface="+mj-lt"/>
              </a:rPr>
              <a:t>AYT  deki sorularda </a:t>
            </a:r>
            <a:r>
              <a:rPr lang="tr-TR" b="1" dirty="0" smtClean="0">
                <a:solidFill>
                  <a:srgbClr val="FF0000"/>
                </a:solidFill>
                <a:latin typeface="+mj-lt"/>
              </a:rPr>
              <a:t>LİSE  müfredatı  esas </a:t>
            </a:r>
            <a:r>
              <a:rPr lang="tr-TR" dirty="0" smtClean="0">
                <a:latin typeface="+mj-lt"/>
              </a:rPr>
              <a:t>alınır. </a:t>
            </a:r>
          </a:p>
          <a:p>
            <a:endParaRPr lang="tr-TR" dirty="0" smtClean="0">
              <a:latin typeface="+mj-lt"/>
            </a:endParaRPr>
          </a:p>
          <a:p>
            <a:r>
              <a:rPr lang="tr-TR" dirty="0" smtClean="0">
                <a:latin typeface="+mj-lt"/>
              </a:rPr>
              <a:t>AYT’ de işaretlenen ilgili  testlere göre öğrencilere  </a:t>
            </a:r>
          </a:p>
          <a:p>
            <a:r>
              <a:rPr lang="tr-TR" dirty="0" smtClean="0">
                <a:solidFill>
                  <a:srgbClr val="FF0000"/>
                </a:solidFill>
                <a:latin typeface="+mj-lt"/>
              </a:rPr>
              <a:t>PUAN TÜRLERİ </a:t>
            </a:r>
            <a:r>
              <a:rPr lang="tr-TR" dirty="0" smtClean="0">
                <a:latin typeface="+mj-lt"/>
              </a:rPr>
              <a:t>oluşturulur. Bunlar;</a:t>
            </a:r>
          </a:p>
          <a:p>
            <a:endParaRPr lang="tr-TR" dirty="0" smtClean="0">
              <a:latin typeface="+mj-lt"/>
            </a:endParaRPr>
          </a:p>
          <a:p>
            <a:r>
              <a:rPr lang="tr-TR" dirty="0" smtClean="0">
                <a:latin typeface="+mj-lt"/>
              </a:rPr>
              <a:t>SAYISAL (SAY)</a:t>
            </a:r>
          </a:p>
          <a:p>
            <a:r>
              <a:rPr lang="tr-TR" dirty="0" smtClean="0">
                <a:latin typeface="+mj-lt"/>
              </a:rPr>
              <a:t>EŞİT AĞIRLIK (EA)</a:t>
            </a:r>
          </a:p>
          <a:p>
            <a:r>
              <a:rPr lang="tr-TR" dirty="0" smtClean="0">
                <a:latin typeface="+mj-lt"/>
              </a:rPr>
              <a:t>SÖZEL (SÖZ)</a:t>
            </a:r>
          </a:p>
          <a:p>
            <a:endParaRPr lang="tr-TR" dirty="0" smtClean="0">
              <a:latin typeface="+mj-lt"/>
            </a:endParaRPr>
          </a:p>
          <a:p>
            <a:endParaRPr lang="tr-TR" dirty="0" smtClean="0">
              <a:latin typeface="+mj-lt"/>
            </a:endParaRPr>
          </a:p>
          <a:p>
            <a:endParaRPr lang="tr-TR" u="sng" dirty="0" smtClean="0">
              <a:solidFill>
                <a:srgbClr val="FF0000"/>
              </a:solidFill>
              <a:latin typeface="+mj-lt"/>
            </a:endParaRPr>
          </a:p>
          <a:p>
            <a:endParaRPr lang="tr-TR" dirty="0"/>
          </a:p>
        </p:txBody>
      </p:sp>
    </p:spTree>
  </p:cSld>
  <p:clrMapOvr>
    <a:masterClrMapping/>
  </p:clrMapOvr>
  <p:transition>
    <p:wedg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gn="ctr"/>
            <a:r>
              <a:rPr lang="tr-TR" b="1" dirty="0" smtClean="0">
                <a:solidFill>
                  <a:srgbClr val="0070C0"/>
                </a:solidFill>
                <a:effectLst>
                  <a:outerShdw blurRad="38100" dist="38100" dir="2700000" algn="tl">
                    <a:srgbClr val="000000">
                      <a:alpha val="43137"/>
                    </a:srgbClr>
                  </a:outerShdw>
                </a:effectLst>
              </a:rPr>
              <a:t>Yükseköğretim Kurumları Sınavı Takvimi</a:t>
            </a:r>
            <a:endParaRPr lang="tr-TR" b="1" dirty="0">
              <a:solidFill>
                <a:srgbClr val="0070C0"/>
              </a:solidFill>
              <a:effectLst>
                <a:outerShdw blurRad="38100" dist="38100" dir="2700000" algn="tl">
                  <a:srgbClr val="000000">
                    <a:alpha val="43137"/>
                  </a:srgbClr>
                </a:outerShdw>
              </a:effectLst>
            </a:endParaRPr>
          </a:p>
        </p:txBody>
      </p:sp>
      <p:sp>
        <p:nvSpPr>
          <p:cNvPr id="3" name="İçerik Yer Tutucusu 2"/>
          <p:cNvSpPr>
            <a:spLocks noGrp="1"/>
          </p:cNvSpPr>
          <p:nvPr>
            <p:ph idx="1"/>
          </p:nvPr>
        </p:nvSpPr>
        <p:spPr/>
        <p:txBody>
          <a:bodyPr>
            <a:normAutofit fontScale="92500" lnSpcReduction="20000"/>
          </a:bodyPr>
          <a:lstStyle/>
          <a:p>
            <a:r>
              <a:rPr lang="tr-TR" dirty="0" smtClean="0">
                <a:solidFill>
                  <a:schemeClr val="accent2">
                    <a:lumMod val="75000"/>
                  </a:schemeClr>
                </a:solidFill>
                <a:latin typeface="+mj-lt"/>
              </a:rPr>
              <a:t>Yükseköğretim Kurumları Sınavı, </a:t>
            </a:r>
            <a:r>
              <a:rPr lang="en-US" b="1" dirty="0" smtClean="0">
                <a:solidFill>
                  <a:schemeClr val="accent2">
                    <a:lumMod val="75000"/>
                  </a:schemeClr>
                </a:solidFill>
                <a:latin typeface="+mj-lt"/>
              </a:rPr>
              <a:t>……/……/…….</a:t>
            </a:r>
            <a:r>
              <a:rPr lang="tr-TR" dirty="0" smtClean="0">
                <a:solidFill>
                  <a:schemeClr val="accent2">
                    <a:lumMod val="75000"/>
                  </a:schemeClr>
                </a:solidFill>
                <a:latin typeface="+mj-lt"/>
              </a:rPr>
              <a:t>yapılacak iki oturumlu bir sınavla gerçekleşir. </a:t>
            </a:r>
          </a:p>
          <a:p>
            <a:r>
              <a:rPr lang="tr-TR" dirty="0" smtClean="0">
                <a:solidFill>
                  <a:schemeClr val="accent2">
                    <a:lumMod val="75000"/>
                  </a:schemeClr>
                </a:solidFill>
                <a:latin typeface="+mj-lt"/>
              </a:rPr>
              <a:t>TEMEL YETERLİLİK TESTİ (TYT)</a:t>
            </a:r>
          </a:p>
          <a:p>
            <a:r>
              <a:rPr lang="tr-TR" dirty="0" smtClean="0">
                <a:solidFill>
                  <a:schemeClr val="accent2">
                    <a:lumMod val="75000"/>
                  </a:schemeClr>
                </a:solidFill>
                <a:latin typeface="+mj-lt"/>
              </a:rPr>
              <a:t> </a:t>
            </a:r>
            <a:r>
              <a:rPr lang="tr-TR" sz="2800" b="1" dirty="0" smtClean="0">
                <a:solidFill>
                  <a:srgbClr val="FF0000"/>
                </a:solidFill>
              </a:rPr>
              <a:t>18 Haziran 2022 Cumartesi</a:t>
            </a:r>
            <a:endParaRPr lang="tr-TR" dirty="0" smtClean="0">
              <a:solidFill>
                <a:schemeClr val="accent2">
                  <a:lumMod val="75000"/>
                </a:schemeClr>
              </a:solidFill>
              <a:latin typeface="+mj-lt"/>
            </a:endParaRPr>
          </a:p>
          <a:p>
            <a:r>
              <a:rPr lang="tr-TR" dirty="0" smtClean="0">
                <a:solidFill>
                  <a:schemeClr val="accent2">
                    <a:lumMod val="75000"/>
                  </a:schemeClr>
                </a:solidFill>
                <a:latin typeface="+mj-lt"/>
              </a:rPr>
              <a:t> Saat: 10.15.</a:t>
            </a:r>
          </a:p>
          <a:p>
            <a:r>
              <a:rPr lang="tr-TR" dirty="0" smtClean="0">
                <a:solidFill>
                  <a:schemeClr val="accent2">
                    <a:lumMod val="75000"/>
                  </a:schemeClr>
                </a:solidFill>
                <a:latin typeface="+mj-lt"/>
              </a:rPr>
              <a:t> ALAN YETERLİLİK TESTİ(AYT</a:t>
            </a:r>
            <a:r>
              <a:rPr lang="tr-TR" dirty="0" smtClean="0">
                <a:solidFill>
                  <a:schemeClr val="accent2">
                    <a:lumMod val="75000"/>
                  </a:schemeClr>
                </a:solidFill>
                <a:latin typeface="+mj-lt"/>
              </a:rPr>
              <a:t>)</a:t>
            </a:r>
            <a:endParaRPr lang="en-US" dirty="0" smtClean="0">
              <a:solidFill>
                <a:schemeClr val="accent2">
                  <a:lumMod val="75000"/>
                </a:schemeClr>
              </a:solidFill>
              <a:latin typeface="+mj-lt"/>
            </a:endParaRPr>
          </a:p>
          <a:p>
            <a:r>
              <a:rPr lang="tr-TR" sz="2800" b="1" dirty="0" smtClean="0">
                <a:solidFill>
                  <a:srgbClr val="FF0000"/>
                </a:solidFill>
              </a:rPr>
              <a:t> </a:t>
            </a:r>
            <a:r>
              <a:rPr lang="tr-TR" sz="2800" b="1" dirty="0" smtClean="0">
                <a:solidFill>
                  <a:srgbClr val="FF0000"/>
                </a:solidFill>
              </a:rPr>
              <a:t>19 Haziran 2022 Pazar</a:t>
            </a:r>
          </a:p>
          <a:p>
            <a:r>
              <a:rPr lang="tr-TR" dirty="0" smtClean="0">
                <a:solidFill>
                  <a:schemeClr val="accent2">
                    <a:lumMod val="75000"/>
                  </a:schemeClr>
                </a:solidFill>
                <a:latin typeface="+mj-lt"/>
              </a:rPr>
              <a:t>Saat</a:t>
            </a:r>
            <a:r>
              <a:rPr lang="tr-TR" dirty="0" smtClean="0">
                <a:solidFill>
                  <a:schemeClr val="accent2">
                    <a:lumMod val="75000"/>
                  </a:schemeClr>
                </a:solidFill>
                <a:latin typeface="+mj-lt"/>
              </a:rPr>
              <a:t>: 10.15.</a:t>
            </a:r>
          </a:p>
          <a:p>
            <a:r>
              <a:rPr lang="tr-TR" dirty="0" smtClean="0">
                <a:solidFill>
                  <a:schemeClr val="accent2">
                    <a:lumMod val="75000"/>
                  </a:schemeClr>
                </a:solidFill>
                <a:latin typeface="+mj-lt"/>
              </a:rPr>
              <a:t>YABANCI DİL TESTİ (YDT</a:t>
            </a:r>
            <a:r>
              <a:rPr lang="tr-TR" dirty="0" smtClean="0">
                <a:solidFill>
                  <a:schemeClr val="accent2">
                    <a:lumMod val="75000"/>
                  </a:schemeClr>
                </a:solidFill>
                <a:latin typeface="+mj-lt"/>
              </a:rPr>
              <a:t>)</a:t>
            </a:r>
            <a:r>
              <a:rPr lang="tr-TR" sz="2800" b="1" dirty="0" smtClean="0">
                <a:solidFill>
                  <a:srgbClr val="FF0000"/>
                </a:solidFill>
              </a:rPr>
              <a:t> </a:t>
            </a:r>
            <a:endParaRPr lang="en-US" sz="2800" b="1" dirty="0" smtClean="0">
              <a:solidFill>
                <a:srgbClr val="FF0000"/>
              </a:solidFill>
            </a:endParaRPr>
          </a:p>
          <a:p>
            <a:r>
              <a:rPr lang="tr-TR" sz="2800" b="1" dirty="0" smtClean="0">
                <a:solidFill>
                  <a:srgbClr val="FF0000"/>
                </a:solidFill>
              </a:rPr>
              <a:t>19 </a:t>
            </a:r>
            <a:r>
              <a:rPr lang="tr-TR" sz="2800" b="1" dirty="0" smtClean="0">
                <a:solidFill>
                  <a:srgbClr val="FF0000"/>
                </a:solidFill>
              </a:rPr>
              <a:t>Haziran 2022 Pazar</a:t>
            </a:r>
          </a:p>
          <a:p>
            <a:r>
              <a:rPr lang="tr-TR" dirty="0" smtClean="0">
                <a:solidFill>
                  <a:schemeClr val="accent2">
                    <a:lumMod val="75000"/>
                  </a:schemeClr>
                </a:solidFill>
                <a:latin typeface="+mj-lt"/>
              </a:rPr>
              <a:t>Saat</a:t>
            </a:r>
            <a:r>
              <a:rPr lang="tr-TR" dirty="0" smtClean="0">
                <a:solidFill>
                  <a:schemeClr val="accent2">
                    <a:lumMod val="75000"/>
                  </a:schemeClr>
                </a:solidFill>
                <a:latin typeface="+mj-lt"/>
              </a:rPr>
              <a:t>: 15.45     gerçekleştirilecektir.</a:t>
            </a:r>
          </a:p>
          <a:p>
            <a:endParaRPr lang="tr-TR" dirty="0" smtClean="0">
              <a:solidFill>
                <a:schemeClr val="accent2">
                  <a:lumMod val="75000"/>
                </a:schemeClr>
              </a:solidFill>
            </a:endParaRPr>
          </a:p>
        </p:txBody>
      </p:sp>
    </p:spTree>
    <p:extLst>
      <p:ext uri="{BB962C8B-B14F-4D97-AF65-F5344CB8AC3E}">
        <p14:creationId xmlns:p14="http://schemas.microsoft.com/office/powerpoint/2010/main" xmlns="" val="4024549920"/>
      </p:ext>
    </p:extLst>
  </p:cSld>
  <p:clrMapOvr>
    <a:masterClrMapping/>
  </p:clrMapOvr>
  <p:transition>
    <p:wedg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ALAN YETERLİLİK TESTİ</a:t>
            </a:r>
            <a:endParaRPr lang="tr-TR" dirty="0"/>
          </a:p>
        </p:txBody>
      </p:sp>
      <p:sp>
        <p:nvSpPr>
          <p:cNvPr id="3" name="2 İçerik Yer Tutucusu"/>
          <p:cNvSpPr>
            <a:spLocks noGrp="1"/>
          </p:cNvSpPr>
          <p:nvPr>
            <p:ph idx="1"/>
          </p:nvPr>
        </p:nvSpPr>
        <p:spPr/>
        <p:txBody>
          <a:bodyPr/>
          <a:lstStyle/>
          <a:p>
            <a:r>
              <a:rPr lang="tr-TR" dirty="0" smtClean="0">
                <a:latin typeface="+mj-lt"/>
              </a:rPr>
              <a:t>AYT de adaylar hesaplanmasını istedikleri puan türü (SAY, SÖZ,EA)   için gereken testleri cevaplayacaktır. </a:t>
            </a:r>
          </a:p>
          <a:p>
            <a:pPr>
              <a:buNone/>
            </a:pPr>
            <a:endParaRPr lang="tr-TR" dirty="0" smtClean="0">
              <a:latin typeface="+mj-lt"/>
            </a:endParaRPr>
          </a:p>
          <a:p>
            <a:r>
              <a:rPr lang="tr-TR" dirty="0" smtClean="0">
                <a:latin typeface="+mj-lt"/>
              </a:rPr>
              <a:t>SAY, SÖZ ve EA puan türlerinin </a:t>
            </a:r>
            <a:r>
              <a:rPr lang="tr-TR" u="sng" dirty="0" smtClean="0">
                <a:solidFill>
                  <a:srgbClr val="FF0000"/>
                </a:solidFill>
                <a:latin typeface="+mj-lt"/>
              </a:rPr>
              <a:t>HEPSİNİN </a:t>
            </a:r>
            <a:r>
              <a:rPr lang="tr-TR" dirty="0" smtClean="0">
                <a:latin typeface="+mj-lt"/>
              </a:rPr>
              <a:t>hesaplanmasını isteyen  adaylar, sınav süresince tüm testleri cevaplayabileceklerdir.</a:t>
            </a:r>
          </a:p>
          <a:p>
            <a:endParaRPr lang="tr-TR" dirty="0" smtClean="0">
              <a:latin typeface="+mj-lt"/>
            </a:endParaRPr>
          </a:p>
          <a:p>
            <a:endParaRPr lang="tr-TR" dirty="0" smtClean="0">
              <a:latin typeface="+mj-lt"/>
            </a:endParaRPr>
          </a:p>
          <a:p>
            <a:r>
              <a:rPr lang="tr-TR" dirty="0" smtClean="0">
                <a:latin typeface="+mj-lt"/>
              </a:rPr>
              <a:t>Bütün adaylar </a:t>
            </a:r>
            <a:r>
              <a:rPr lang="tr-TR" u="sng" dirty="0" smtClean="0">
                <a:solidFill>
                  <a:srgbClr val="FF0000"/>
                </a:solidFill>
                <a:latin typeface="+mj-lt"/>
              </a:rPr>
              <a:t>AYT ‘ye girmek ZORUNLU DEĞİLDİR.</a:t>
            </a:r>
          </a:p>
          <a:p>
            <a:endParaRPr lang="tr-TR" dirty="0"/>
          </a:p>
        </p:txBody>
      </p:sp>
    </p:spTree>
  </p:cSld>
  <p:clrMapOvr>
    <a:masterClrMapping/>
  </p:clrMapOvr>
  <p:transition>
    <p:wedg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ALAN YETERLİLİK TESTİ</a:t>
            </a:r>
            <a:endParaRPr lang="tr-TR" dirty="0"/>
          </a:p>
        </p:txBody>
      </p:sp>
      <p:sp>
        <p:nvSpPr>
          <p:cNvPr id="3" name="2 İçerik Yer Tutucusu"/>
          <p:cNvSpPr>
            <a:spLocks noGrp="1"/>
          </p:cNvSpPr>
          <p:nvPr>
            <p:ph idx="1"/>
          </p:nvPr>
        </p:nvSpPr>
        <p:spPr/>
        <p:txBody>
          <a:bodyPr/>
          <a:lstStyle/>
          <a:p>
            <a:r>
              <a:rPr lang="tr-TR" dirty="0" smtClean="0">
                <a:latin typeface="+mj-lt"/>
              </a:rPr>
              <a:t>SAY, SÖZ ve EA  puanları her biri için </a:t>
            </a:r>
            <a:r>
              <a:rPr lang="tr-TR" b="1" u="sng" dirty="0" smtClean="0">
                <a:solidFill>
                  <a:srgbClr val="FF0000"/>
                </a:solidFill>
                <a:latin typeface="+mj-lt"/>
              </a:rPr>
              <a:t>tam puan 500 </a:t>
            </a:r>
          </a:p>
          <a:p>
            <a:pPr>
              <a:buNone/>
            </a:pPr>
            <a:endParaRPr lang="tr-TR" b="1" u="sng" dirty="0" smtClean="0">
              <a:solidFill>
                <a:srgbClr val="FF0000"/>
              </a:solidFill>
              <a:latin typeface="+mj-lt"/>
            </a:endParaRPr>
          </a:p>
          <a:p>
            <a:r>
              <a:rPr lang="tr-TR" dirty="0" smtClean="0">
                <a:latin typeface="+mj-lt"/>
              </a:rPr>
              <a:t>SAY, SÖZ ve EA puanlarına  dönüştürülürken ilgili testlerin her birinden </a:t>
            </a:r>
            <a:r>
              <a:rPr lang="tr-TR" b="1" u="sng" dirty="0" smtClean="0">
                <a:solidFill>
                  <a:srgbClr val="FF0000"/>
                </a:solidFill>
                <a:latin typeface="+mj-lt"/>
              </a:rPr>
              <a:t>soru sayısının %20’si oranında ham puan alan </a:t>
            </a:r>
          </a:p>
          <a:p>
            <a:r>
              <a:rPr lang="tr-TR" dirty="0" smtClean="0">
                <a:latin typeface="+mj-lt"/>
              </a:rPr>
              <a:t>adayların  </a:t>
            </a:r>
            <a:r>
              <a:rPr lang="tr-TR" b="1" u="sng" dirty="0" smtClean="0">
                <a:latin typeface="+mj-lt"/>
              </a:rPr>
              <a:t>180 SAY, SÖZ, EA puanları</a:t>
            </a:r>
            <a:r>
              <a:rPr lang="tr-TR" dirty="0" smtClean="0">
                <a:latin typeface="+mj-lt"/>
              </a:rPr>
              <a:t> almaları sağlanacaktır.</a:t>
            </a:r>
            <a:endParaRPr lang="tr-TR" dirty="0">
              <a:solidFill>
                <a:srgbClr val="FF0000"/>
              </a:solidFill>
              <a:latin typeface="+mj-lt"/>
            </a:endParaRPr>
          </a:p>
        </p:txBody>
      </p:sp>
    </p:spTree>
  </p:cSld>
  <p:clrMapOvr>
    <a:masterClrMapping/>
  </p:clrMapOvr>
  <p:transition>
    <p:wedg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solidFill>
                  <a:srgbClr val="FF0000"/>
                </a:solidFill>
              </a:rPr>
              <a:t>DİKKAT</a:t>
            </a:r>
            <a:r>
              <a:rPr lang="en-US" dirty="0" smtClean="0">
                <a:solidFill>
                  <a:srgbClr val="FF0000"/>
                </a:solidFill>
              </a:rPr>
              <a:t>-1</a:t>
            </a:r>
            <a:r>
              <a:rPr lang="tr-TR" dirty="0" smtClean="0">
                <a:solidFill>
                  <a:srgbClr val="FF0000"/>
                </a:solidFill>
              </a:rPr>
              <a:t>!</a:t>
            </a:r>
            <a:endParaRPr lang="tr-TR" dirty="0">
              <a:solidFill>
                <a:srgbClr val="FF0000"/>
              </a:solidFill>
            </a:endParaRPr>
          </a:p>
        </p:txBody>
      </p:sp>
      <p:sp>
        <p:nvSpPr>
          <p:cNvPr id="3" name="2 İçerik Yer Tutucusu"/>
          <p:cNvSpPr>
            <a:spLocks noGrp="1"/>
          </p:cNvSpPr>
          <p:nvPr>
            <p:ph idx="1"/>
          </p:nvPr>
        </p:nvSpPr>
        <p:spPr/>
        <p:txBody>
          <a:bodyPr/>
          <a:lstStyle/>
          <a:p>
            <a:r>
              <a:rPr lang="en-US" dirty="0" smtClean="0">
                <a:latin typeface="+mj-lt"/>
              </a:rPr>
              <a:t>TYT</a:t>
            </a:r>
            <a:r>
              <a:rPr lang="tr-TR" dirty="0" smtClean="0">
                <a:latin typeface="+mj-lt"/>
              </a:rPr>
              <a:t> puan</a:t>
            </a:r>
            <a:r>
              <a:rPr lang="en-US" dirty="0" err="1" smtClean="0">
                <a:latin typeface="+mj-lt"/>
              </a:rPr>
              <a:t>ının</a:t>
            </a:r>
            <a:r>
              <a:rPr lang="tr-TR" dirty="0" smtClean="0">
                <a:latin typeface="+mj-lt"/>
              </a:rPr>
              <a:t>) oluşması için  TYT  deki Türkçe testi ve</a:t>
            </a:r>
            <a:r>
              <a:rPr lang="en-US" dirty="0" err="1" smtClean="0">
                <a:latin typeface="+mj-lt"/>
              </a:rPr>
              <a:t>ya</a:t>
            </a:r>
            <a:r>
              <a:rPr lang="tr-TR" dirty="0" smtClean="0">
                <a:latin typeface="+mj-lt"/>
              </a:rPr>
              <a:t> Temel Matematik testinin  </a:t>
            </a:r>
            <a:r>
              <a:rPr lang="tr-TR" b="1" dirty="0" smtClean="0">
                <a:solidFill>
                  <a:srgbClr val="FF0000"/>
                </a:solidFill>
                <a:latin typeface="+mj-lt"/>
              </a:rPr>
              <a:t>en az</a:t>
            </a:r>
            <a:r>
              <a:rPr lang="en-US" b="1" dirty="0" smtClean="0">
                <a:solidFill>
                  <a:srgbClr val="FF0000"/>
                </a:solidFill>
                <a:latin typeface="+mj-lt"/>
              </a:rPr>
              <a:t> </a:t>
            </a:r>
            <a:r>
              <a:rPr lang="en-US" b="1" dirty="0" err="1" smtClean="0">
                <a:solidFill>
                  <a:srgbClr val="FF0000"/>
                </a:solidFill>
                <a:latin typeface="+mj-lt"/>
              </a:rPr>
              <a:t>birinden</a:t>
            </a:r>
            <a:r>
              <a:rPr lang="en-US" b="1" dirty="0" smtClean="0">
                <a:solidFill>
                  <a:srgbClr val="FF0000"/>
                </a:solidFill>
                <a:latin typeface="+mj-lt"/>
              </a:rPr>
              <a:t> </a:t>
            </a:r>
            <a:r>
              <a:rPr lang="tr-TR" b="1" dirty="0" smtClean="0">
                <a:solidFill>
                  <a:srgbClr val="FF0000"/>
                </a:solidFill>
                <a:latin typeface="+mj-lt"/>
              </a:rPr>
              <a:t> 0,5  ham puan almış olmaları ZORUNLUDUR.</a:t>
            </a:r>
          </a:p>
          <a:p>
            <a:endParaRPr lang="tr-TR" dirty="0" smtClean="0">
              <a:latin typeface="+mj-lt"/>
            </a:endParaRPr>
          </a:p>
          <a:p>
            <a:r>
              <a:rPr lang="tr-TR" dirty="0" smtClean="0">
                <a:latin typeface="+mj-lt"/>
              </a:rPr>
              <a:t>TYT deki Türkçe testi ve</a:t>
            </a:r>
            <a:r>
              <a:rPr lang="en-US" dirty="0" err="1" smtClean="0">
                <a:latin typeface="+mj-lt"/>
              </a:rPr>
              <a:t>ya</a:t>
            </a:r>
            <a:r>
              <a:rPr lang="tr-TR" dirty="0" smtClean="0">
                <a:latin typeface="+mj-lt"/>
              </a:rPr>
              <a:t> Temel Matematik testinin her birinden </a:t>
            </a:r>
            <a:r>
              <a:rPr lang="tr-TR" b="1" dirty="0" smtClean="0">
                <a:solidFill>
                  <a:srgbClr val="FF0000"/>
                </a:solidFill>
                <a:latin typeface="+mj-lt"/>
              </a:rPr>
              <a:t>en az</a:t>
            </a:r>
            <a:r>
              <a:rPr lang="en-US" b="1" dirty="0" smtClean="0">
                <a:solidFill>
                  <a:srgbClr val="FF0000"/>
                </a:solidFill>
                <a:latin typeface="+mj-lt"/>
              </a:rPr>
              <a:t> </a:t>
            </a:r>
            <a:r>
              <a:rPr lang="en-US" b="1" dirty="0" err="1" smtClean="0">
                <a:solidFill>
                  <a:srgbClr val="FF0000"/>
                </a:solidFill>
                <a:latin typeface="+mj-lt"/>
              </a:rPr>
              <a:t>birinden</a:t>
            </a:r>
            <a:r>
              <a:rPr lang="en-US" b="1" dirty="0" smtClean="0">
                <a:solidFill>
                  <a:srgbClr val="FF0000"/>
                </a:solidFill>
                <a:latin typeface="+mj-lt"/>
              </a:rPr>
              <a:t> </a:t>
            </a:r>
            <a:r>
              <a:rPr lang="tr-TR" b="1" dirty="0" smtClean="0">
                <a:solidFill>
                  <a:srgbClr val="FF0000"/>
                </a:solidFill>
                <a:latin typeface="+mj-lt"/>
              </a:rPr>
              <a:t> 0,5  ham puan oluşturamayan </a:t>
            </a:r>
            <a:r>
              <a:rPr lang="tr-TR" dirty="0" smtClean="0">
                <a:latin typeface="+mj-lt"/>
              </a:rPr>
              <a:t>adayların  </a:t>
            </a:r>
            <a:r>
              <a:rPr lang="en-US" dirty="0" smtClean="0">
                <a:latin typeface="+mj-lt"/>
              </a:rPr>
              <a:t> </a:t>
            </a:r>
            <a:r>
              <a:rPr lang="en-US" dirty="0" err="1" smtClean="0">
                <a:latin typeface="+mj-lt"/>
              </a:rPr>
              <a:t>aynı</a:t>
            </a:r>
            <a:r>
              <a:rPr lang="en-US" dirty="0" smtClean="0">
                <a:latin typeface="+mj-lt"/>
              </a:rPr>
              <a:t> </a:t>
            </a:r>
            <a:r>
              <a:rPr lang="en-US" dirty="0" err="1" smtClean="0">
                <a:latin typeface="+mj-lt"/>
              </a:rPr>
              <a:t>zamanda</a:t>
            </a:r>
            <a:r>
              <a:rPr lang="en-US" dirty="0" smtClean="0">
                <a:latin typeface="+mj-lt"/>
              </a:rPr>
              <a:t> </a:t>
            </a:r>
            <a:r>
              <a:rPr lang="tr-TR" dirty="0" smtClean="0">
                <a:latin typeface="+mj-lt"/>
              </a:rPr>
              <a:t> YKS-SAY, EA,SÖZ ve DİL puanları </a:t>
            </a:r>
            <a:r>
              <a:rPr lang="tr-TR" b="1" dirty="0" smtClean="0">
                <a:solidFill>
                  <a:srgbClr val="FF0000"/>
                </a:solidFill>
                <a:latin typeface="+mj-lt"/>
              </a:rPr>
              <a:t>HESAPLANMAZ.</a:t>
            </a:r>
            <a:endParaRPr lang="tr-TR" b="1" dirty="0">
              <a:solidFill>
                <a:srgbClr val="FF0000"/>
              </a:solidFill>
              <a:latin typeface="+mj-lt"/>
            </a:endParaRPr>
          </a:p>
        </p:txBody>
      </p:sp>
    </p:spTree>
  </p:cSld>
  <p:clrMapOvr>
    <a:masterClrMapping/>
  </p:clrMapOvr>
  <p:transition>
    <p:wedg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188640"/>
            <a:ext cx="8219256" cy="1080120"/>
          </a:xfrm>
        </p:spPr>
        <p:txBody>
          <a:bodyPr/>
          <a:lstStyle/>
          <a:p>
            <a:pPr algn="ctr"/>
            <a:r>
              <a:rPr lang="tr-TR" dirty="0" smtClean="0">
                <a:solidFill>
                  <a:srgbClr val="FF0000"/>
                </a:solidFill>
              </a:rPr>
              <a:t>DİKKAT</a:t>
            </a:r>
            <a:r>
              <a:rPr lang="en-US" dirty="0" smtClean="0">
                <a:solidFill>
                  <a:srgbClr val="FF0000"/>
                </a:solidFill>
              </a:rPr>
              <a:t>-2</a:t>
            </a:r>
            <a:r>
              <a:rPr lang="tr-TR" dirty="0" smtClean="0">
                <a:solidFill>
                  <a:srgbClr val="FF0000"/>
                </a:solidFill>
              </a:rPr>
              <a:t>!</a:t>
            </a:r>
            <a:endParaRPr lang="tr-TR" dirty="0">
              <a:solidFill>
                <a:srgbClr val="FF0000"/>
              </a:solidFill>
            </a:endParaRPr>
          </a:p>
        </p:txBody>
      </p:sp>
      <p:sp>
        <p:nvSpPr>
          <p:cNvPr id="3" name="2 İçerik Yer Tutucusu"/>
          <p:cNvSpPr>
            <a:spLocks noGrp="1"/>
          </p:cNvSpPr>
          <p:nvPr>
            <p:ph idx="1"/>
          </p:nvPr>
        </p:nvSpPr>
        <p:spPr>
          <a:xfrm>
            <a:off x="179512" y="1340768"/>
            <a:ext cx="8507288" cy="4983832"/>
          </a:xfrm>
        </p:spPr>
        <p:txBody>
          <a:bodyPr>
            <a:normAutofit fontScale="70000" lnSpcReduction="20000"/>
          </a:bodyPr>
          <a:lstStyle/>
          <a:p>
            <a:r>
              <a:rPr lang="en-US" dirty="0" smtClean="0">
                <a:latin typeface="+mj-lt"/>
              </a:rPr>
              <a:t>AYT </a:t>
            </a:r>
            <a:r>
              <a:rPr lang="tr-TR" dirty="0" smtClean="0">
                <a:latin typeface="+mj-lt"/>
              </a:rPr>
              <a:t>puan türlerinin  (SAY, EA,SÖZ ve DİL) oluşması için  </a:t>
            </a:r>
            <a:r>
              <a:rPr lang="en-US" dirty="0" err="1" smtClean="0">
                <a:latin typeface="+mj-lt"/>
              </a:rPr>
              <a:t>ilgili</a:t>
            </a:r>
            <a:r>
              <a:rPr lang="en-US" dirty="0" smtClean="0">
                <a:latin typeface="+mj-lt"/>
              </a:rPr>
              <a:t> </a:t>
            </a:r>
            <a:r>
              <a:rPr lang="en-US" dirty="0" err="1" smtClean="0">
                <a:latin typeface="+mj-lt"/>
              </a:rPr>
              <a:t>puan</a:t>
            </a:r>
            <a:r>
              <a:rPr lang="en-US" dirty="0" smtClean="0">
                <a:latin typeface="+mj-lt"/>
              </a:rPr>
              <a:t> </a:t>
            </a:r>
            <a:r>
              <a:rPr lang="en-US" dirty="0" err="1" smtClean="0">
                <a:latin typeface="+mj-lt"/>
              </a:rPr>
              <a:t>türündeki</a:t>
            </a:r>
            <a:r>
              <a:rPr lang="en-US" dirty="0" smtClean="0">
                <a:latin typeface="+mj-lt"/>
              </a:rPr>
              <a:t>  </a:t>
            </a:r>
            <a:r>
              <a:rPr lang="en-US" dirty="0" err="1" smtClean="0">
                <a:latin typeface="+mj-lt"/>
              </a:rPr>
              <a:t>testlerden</a:t>
            </a:r>
            <a:r>
              <a:rPr lang="en-US" dirty="0" smtClean="0">
                <a:latin typeface="+mj-lt"/>
              </a:rPr>
              <a:t> </a:t>
            </a:r>
            <a:r>
              <a:rPr lang="tr-TR" b="1" dirty="0" smtClean="0">
                <a:solidFill>
                  <a:srgbClr val="FF0000"/>
                </a:solidFill>
                <a:latin typeface="+mj-lt"/>
              </a:rPr>
              <a:t>en az</a:t>
            </a:r>
            <a:r>
              <a:rPr lang="en-US" b="1" dirty="0" smtClean="0">
                <a:solidFill>
                  <a:srgbClr val="FF0000"/>
                </a:solidFill>
                <a:latin typeface="+mj-lt"/>
              </a:rPr>
              <a:t> </a:t>
            </a:r>
            <a:r>
              <a:rPr lang="en-US" b="1" dirty="0" err="1" smtClean="0">
                <a:solidFill>
                  <a:srgbClr val="FF0000"/>
                </a:solidFill>
                <a:latin typeface="+mj-lt"/>
              </a:rPr>
              <a:t>birinden</a:t>
            </a:r>
            <a:r>
              <a:rPr lang="en-US" b="1" dirty="0" smtClean="0">
                <a:solidFill>
                  <a:srgbClr val="FF0000"/>
                </a:solidFill>
                <a:latin typeface="+mj-lt"/>
              </a:rPr>
              <a:t> </a:t>
            </a:r>
            <a:r>
              <a:rPr lang="tr-TR" b="1" dirty="0" smtClean="0">
                <a:solidFill>
                  <a:srgbClr val="FF0000"/>
                </a:solidFill>
                <a:latin typeface="+mj-lt"/>
              </a:rPr>
              <a:t> 0,5  ham puan almış olmaları ZORUNLUDUR.</a:t>
            </a:r>
            <a:endParaRPr lang="en-US" b="1" dirty="0" smtClean="0">
              <a:solidFill>
                <a:srgbClr val="FF0000"/>
              </a:solidFill>
              <a:latin typeface="+mj-lt"/>
            </a:endParaRPr>
          </a:p>
          <a:p>
            <a:endParaRPr lang="en-US" b="1" dirty="0" smtClean="0">
              <a:solidFill>
                <a:srgbClr val="FF0000"/>
              </a:solidFill>
              <a:latin typeface="+mj-lt"/>
            </a:endParaRPr>
          </a:p>
          <a:p>
            <a:r>
              <a:rPr lang="en-US" b="1" dirty="0" smtClean="0">
                <a:latin typeface="+mj-lt"/>
              </a:rPr>
              <a:t>SAY =</a:t>
            </a:r>
            <a:r>
              <a:rPr lang="en-US" b="1" dirty="0" smtClean="0">
                <a:solidFill>
                  <a:srgbClr val="FF0000"/>
                </a:solidFill>
                <a:latin typeface="+mj-lt"/>
              </a:rPr>
              <a:t>MATEMATİK </a:t>
            </a:r>
            <a:r>
              <a:rPr lang="en-US" b="1" dirty="0" smtClean="0">
                <a:latin typeface="+mj-lt"/>
              </a:rPr>
              <a:t> </a:t>
            </a:r>
            <a:r>
              <a:rPr lang="en-US" b="1" dirty="0" err="1" smtClean="0">
                <a:latin typeface="+mj-lt"/>
              </a:rPr>
              <a:t>veya</a:t>
            </a:r>
            <a:r>
              <a:rPr lang="en-US" b="1" dirty="0" smtClean="0">
                <a:latin typeface="+mj-lt"/>
              </a:rPr>
              <a:t> </a:t>
            </a:r>
            <a:r>
              <a:rPr lang="en-US" b="1" dirty="0" smtClean="0">
                <a:solidFill>
                  <a:srgbClr val="FF0000"/>
                </a:solidFill>
                <a:latin typeface="+mj-lt"/>
              </a:rPr>
              <a:t>FEN BİLİMLERİ </a:t>
            </a:r>
            <a:r>
              <a:rPr lang="en-US" b="1" dirty="0" err="1" smtClean="0">
                <a:latin typeface="+mj-lt"/>
              </a:rPr>
              <a:t>Testlerinden</a:t>
            </a:r>
            <a:r>
              <a:rPr lang="en-US" b="1" dirty="0" smtClean="0">
                <a:latin typeface="+mj-lt"/>
              </a:rPr>
              <a:t> </a:t>
            </a:r>
            <a:r>
              <a:rPr lang="en-US" b="1" dirty="0" smtClean="0">
                <a:solidFill>
                  <a:srgbClr val="FF0000"/>
                </a:solidFill>
                <a:latin typeface="+mj-lt"/>
              </a:rPr>
              <a:t> </a:t>
            </a:r>
            <a:r>
              <a:rPr lang="tr-TR" b="1" dirty="0" smtClean="0">
                <a:solidFill>
                  <a:srgbClr val="FF0000"/>
                </a:solidFill>
                <a:latin typeface="+mj-lt"/>
              </a:rPr>
              <a:t>en </a:t>
            </a:r>
            <a:r>
              <a:rPr lang="tr-TR" b="1" u="sng" dirty="0" smtClean="0">
                <a:latin typeface="+mj-lt"/>
              </a:rPr>
              <a:t>az</a:t>
            </a:r>
            <a:r>
              <a:rPr lang="en-US" b="1" u="sng" dirty="0" smtClean="0">
                <a:latin typeface="+mj-lt"/>
              </a:rPr>
              <a:t> </a:t>
            </a:r>
            <a:r>
              <a:rPr lang="en-US" b="1" u="sng" dirty="0" err="1" smtClean="0">
                <a:latin typeface="+mj-lt"/>
              </a:rPr>
              <a:t>birinden</a:t>
            </a:r>
            <a:r>
              <a:rPr lang="en-US" b="1" u="sng" dirty="0" smtClean="0">
                <a:latin typeface="+mj-lt"/>
              </a:rPr>
              <a:t> </a:t>
            </a:r>
            <a:r>
              <a:rPr lang="tr-TR" b="1" u="sng" dirty="0" smtClean="0">
                <a:latin typeface="+mj-lt"/>
              </a:rPr>
              <a:t> 0,5  ham puan almış olmaları </a:t>
            </a:r>
            <a:r>
              <a:rPr lang="tr-TR" b="1" dirty="0" smtClean="0">
                <a:solidFill>
                  <a:srgbClr val="FF0000"/>
                </a:solidFill>
                <a:latin typeface="+mj-lt"/>
              </a:rPr>
              <a:t>ZORUNLUDUR.</a:t>
            </a:r>
            <a:endParaRPr lang="en-US" b="1" dirty="0" smtClean="0">
              <a:solidFill>
                <a:srgbClr val="FF0000"/>
              </a:solidFill>
              <a:latin typeface="+mj-lt"/>
            </a:endParaRPr>
          </a:p>
          <a:p>
            <a:endParaRPr lang="en-US" b="1" dirty="0" smtClean="0">
              <a:solidFill>
                <a:srgbClr val="FF0000"/>
              </a:solidFill>
              <a:latin typeface="+mj-lt"/>
            </a:endParaRPr>
          </a:p>
          <a:p>
            <a:r>
              <a:rPr lang="en-US" b="1" dirty="0" smtClean="0">
                <a:latin typeface="+mj-lt"/>
              </a:rPr>
              <a:t>EA =</a:t>
            </a:r>
            <a:r>
              <a:rPr lang="en-US" b="1" dirty="0" smtClean="0">
                <a:solidFill>
                  <a:srgbClr val="FF0000"/>
                </a:solidFill>
                <a:latin typeface="+mj-lt"/>
              </a:rPr>
              <a:t>MATEMATİK  </a:t>
            </a:r>
            <a:r>
              <a:rPr lang="en-US" b="1" dirty="0" err="1" smtClean="0">
                <a:latin typeface="+mj-lt"/>
              </a:rPr>
              <a:t>veya</a:t>
            </a:r>
            <a:r>
              <a:rPr lang="en-US" b="1" dirty="0" smtClean="0">
                <a:latin typeface="+mj-lt"/>
              </a:rPr>
              <a:t> </a:t>
            </a:r>
            <a:r>
              <a:rPr lang="tr-TR" b="1" dirty="0" smtClean="0">
                <a:solidFill>
                  <a:srgbClr val="FF0000"/>
                </a:solidFill>
                <a:latin typeface="+mj-lt"/>
              </a:rPr>
              <a:t>TÜRK DİLİ VE EDEBİYATI-SOSYAL BİLİMLER-</a:t>
            </a:r>
            <a:r>
              <a:rPr lang="en-US" b="1" dirty="0" smtClean="0">
                <a:solidFill>
                  <a:srgbClr val="FF0000"/>
                </a:solidFill>
                <a:latin typeface="+mj-lt"/>
              </a:rPr>
              <a:t>1</a:t>
            </a:r>
          </a:p>
          <a:p>
            <a:r>
              <a:rPr lang="tr-TR" dirty="0" smtClean="0">
                <a:latin typeface="+mj-lt"/>
              </a:rPr>
              <a:t> </a:t>
            </a:r>
            <a:r>
              <a:rPr lang="en-US" b="1" dirty="0" err="1" smtClean="0">
                <a:latin typeface="+mj-lt"/>
              </a:rPr>
              <a:t>Testlerinden</a:t>
            </a:r>
            <a:r>
              <a:rPr lang="en-US" b="1" dirty="0" smtClean="0">
                <a:solidFill>
                  <a:srgbClr val="FF0000"/>
                </a:solidFill>
                <a:latin typeface="+mj-lt"/>
              </a:rPr>
              <a:t> </a:t>
            </a:r>
            <a:r>
              <a:rPr lang="tr-TR" b="1" dirty="0" smtClean="0">
                <a:solidFill>
                  <a:srgbClr val="FF0000"/>
                </a:solidFill>
                <a:latin typeface="+mj-lt"/>
              </a:rPr>
              <a:t>en </a:t>
            </a:r>
            <a:r>
              <a:rPr lang="tr-TR" b="1" u="sng" dirty="0" smtClean="0">
                <a:latin typeface="+mj-lt"/>
              </a:rPr>
              <a:t>az</a:t>
            </a:r>
            <a:r>
              <a:rPr lang="en-US" b="1" u="sng" dirty="0" smtClean="0">
                <a:latin typeface="+mj-lt"/>
              </a:rPr>
              <a:t> </a:t>
            </a:r>
            <a:r>
              <a:rPr lang="en-US" b="1" u="sng" dirty="0" err="1" smtClean="0">
                <a:latin typeface="+mj-lt"/>
              </a:rPr>
              <a:t>birinden</a:t>
            </a:r>
            <a:r>
              <a:rPr lang="en-US" b="1" u="sng" dirty="0" smtClean="0">
                <a:latin typeface="+mj-lt"/>
              </a:rPr>
              <a:t> </a:t>
            </a:r>
            <a:r>
              <a:rPr lang="tr-TR" b="1" u="sng" dirty="0" smtClean="0">
                <a:latin typeface="+mj-lt"/>
              </a:rPr>
              <a:t> 0,5  ham puan almış olmaları </a:t>
            </a:r>
            <a:r>
              <a:rPr lang="tr-TR" b="1" dirty="0" smtClean="0">
                <a:solidFill>
                  <a:srgbClr val="FF0000"/>
                </a:solidFill>
                <a:latin typeface="+mj-lt"/>
              </a:rPr>
              <a:t>ZORUNLUDUR</a:t>
            </a:r>
            <a:r>
              <a:rPr lang="en-US" b="1" dirty="0" smtClean="0">
                <a:latin typeface="+mj-lt"/>
              </a:rPr>
              <a:t> .</a:t>
            </a:r>
          </a:p>
          <a:p>
            <a:endParaRPr lang="en-US" b="1" dirty="0" smtClean="0">
              <a:latin typeface="+mj-lt"/>
            </a:endParaRPr>
          </a:p>
          <a:p>
            <a:r>
              <a:rPr lang="en-US" b="1" dirty="0" smtClean="0">
                <a:latin typeface="+mj-lt"/>
              </a:rPr>
              <a:t>SÖZ =</a:t>
            </a:r>
            <a:r>
              <a:rPr lang="tr-TR" b="1" dirty="0" smtClean="0">
                <a:solidFill>
                  <a:srgbClr val="FF0000"/>
                </a:solidFill>
              </a:rPr>
              <a:t> </a:t>
            </a:r>
            <a:r>
              <a:rPr lang="tr-TR" b="1" dirty="0" smtClean="0">
                <a:solidFill>
                  <a:srgbClr val="FF0000"/>
                </a:solidFill>
                <a:latin typeface="+mj-lt"/>
              </a:rPr>
              <a:t>TÜRK DİLİ VE EDEBİYATI-SOSYAL BİLİMLER-</a:t>
            </a:r>
            <a:r>
              <a:rPr lang="en-US" sz="3400" b="1" dirty="0" smtClean="0">
                <a:solidFill>
                  <a:srgbClr val="FF0000"/>
                </a:solidFill>
              </a:rPr>
              <a:t>1</a:t>
            </a:r>
            <a:r>
              <a:rPr lang="en-US" b="1" dirty="0" smtClean="0">
                <a:solidFill>
                  <a:srgbClr val="FF0000"/>
                </a:solidFill>
              </a:rPr>
              <a:t> </a:t>
            </a:r>
            <a:r>
              <a:rPr lang="en-US" b="1" dirty="0" err="1" smtClean="0">
                <a:latin typeface="+mj-lt"/>
              </a:rPr>
              <a:t>veya</a:t>
            </a:r>
            <a:r>
              <a:rPr lang="en-US" b="1" dirty="0" smtClean="0">
                <a:latin typeface="+mj-lt"/>
              </a:rPr>
              <a:t> </a:t>
            </a:r>
            <a:r>
              <a:rPr lang="tr-TR" b="1" dirty="0" smtClean="0">
                <a:solidFill>
                  <a:srgbClr val="FF0000"/>
                </a:solidFill>
              </a:rPr>
              <a:t>SOSYAL BİLİMLER-</a:t>
            </a:r>
            <a:r>
              <a:rPr lang="en-US" sz="3400" b="1" dirty="0" smtClean="0">
                <a:solidFill>
                  <a:srgbClr val="FF0000"/>
                </a:solidFill>
              </a:rPr>
              <a:t>2</a:t>
            </a:r>
            <a:r>
              <a:rPr lang="en-US" b="1" dirty="0" smtClean="0">
                <a:solidFill>
                  <a:srgbClr val="FF0000"/>
                </a:solidFill>
              </a:rPr>
              <a:t> </a:t>
            </a:r>
            <a:r>
              <a:rPr lang="en-US" b="1" dirty="0" err="1" smtClean="0">
                <a:latin typeface="+mj-lt"/>
              </a:rPr>
              <a:t>Testlerinden</a:t>
            </a:r>
            <a:r>
              <a:rPr lang="en-US" b="1" dirty="0" smtClean="0">
                <a:solidFill>
                  <a:srgbClr val="FF0000"/>
                </a:solidFill>
                <a:latin typeface="+mj-lt"/>
              </a:rPr>
              <a:t> </a:t>
            </a:r>
            <a:r>
              <a:rPr lang="tr-TR" b="1" dirty="0" smtClean="0">
                <a:solidFill>
                  <a:srgbClr val="FF0000"/>
                </a:solidFill>
                <a:latin typeface="+mj-lt"/>
              </a:rPr>
              <a:t>en </a:t>
            </a:r>
            <a:r>
              <a:rPr lang="tr-TR" b="1" u="sng" dirty="0" smtClean="0">
                <a:latin typeface="+mj-lt"/>
              </a:rPr>
              <a:t>az</a:t>
            </a:r>
            <a:r>
              <a:rPr lang="en-US" b="1" u="sng" dirty="0" smtClean="0">
                <a:latin typeface="+mj-lt"/>
              </a:rPr>
              <a:t> </a:t>
            </a:r>
            <a:r>
              <a:rPr lang="en-US" b="1" u="sng" dirty="0" err="1" smtClean="0">
                <a:latin typeface="+mj-lt"/>
              </a:rPr>
              <a:t>birinden</a:t>
            </a:r>
            <a:r>
              <a:rPr lang="en-US" b="1" u="sng" dirty="0" smtClean="0">
                <a:latin typeface="+mj-lt"/>
              </a:rPr>
              <a:t> </a:t>
            </a:r>
            <a:r>
              <a:rPr lang="tr-TR" b="1" u="sng" dirty="0" smtClean="0">
                <a:latin typeface="+mj-lt"/>
              </a:rPr>
              <a:t> 0,5  ham puan almış olmaları </a:t>
            </a:r>
            <a:r>
              <a:rPr lang="tr-TR" b="1" dirty="0" smtClean="0">
                <a:solidFill>
                  <a:srgbClr val="FF0000"/>
                </a:solidFill>
                <a:latin typeface="+mj-lt"/>
              </a:rPr>
              <a:t>ZORUNLUDUR</a:t>
            </a:r>
            <a:r>
              <a:rPr lang="en-US" b="1" dirty="0" smtClean="0">
                <a:latin typeface="+mj-lt"/>
              </a:rPr>
              <a:t> .</a:t>
            </a:r>
          </a:p>
          <a:p>
            <a:endParaRPr lang="en-US" b="1" dirty="0" smtClean="0">
              <a:latin typeface="+mj-lt"/>
            </a:endParaRPr>
          </a:p>
          <a:p>
            <a:r>
              <a:rPr lang="en-US" b="1" dirty="0" smtClean="0">
                <a:latin typeface="+mj-lt"/>
              </a:rPr>
              <a:t>DİL =</a:t>
            </a:r>
            <a:r>
              <a:rPr lang="en-US" b="1" dirty="0" smtClean="0">
                <a:solidFill>
                  <a:srgbClr val="FF0000"/>
                </a:solidFill>
                <a:latin typeface="+mj-lt"/>
              </a:rPr>
              <a:t>YABANCI DİL </a:t>
            </a:r>
            <a:r>
              <a:rPr lang="en-US" b="1" dirty="0" err="1" smtClean="0">
                <a:latin typeface="+mj-lt"/>
              </a:rPr>
              <a:t>Testinden</a:t>
            </a:r>
            <a:r>
              <a:rPr lang="en-US" b="1" dirty="0" smtClean="0">
                <a:solidFill>
                  <a:srgbClr val="FF0000"/>
                </a:solidFill>
                <a:latin typeface="+mj-lt"/>
              </a:rPr>
              <a:t> </a:t>
            </a:r>
            <a:r>
              <a:rPr lang="tr-TR" b="1" dirty="0" smtClean="0">
                <a:solidFill>
                  <a:srgbClr val="FF0000"/>
                </a:solidFill>
                <a:latin typeface="+mj-lt"/>
              </a:rPr>
              <a:t>en </a:t>
            </a:r>
            <a:r>
              <a:rPr lang="tr-TR" b="1" u="sng" dirty="0" smtClean="0">
                <a:latin typeface="+mj-lt"/>
              </a:rPr>
              <a:t>az</a:t>
            </a:r>
            <a:r>
              <a:rPr lang="en-US" b="1" u="sng" dirty="0" smtClean="0">
                <a:latin typeface="+mj-lt"/>
              </a:rPr>
              <a:t> </a:t>
            </a:r>
            <a:r>
              <a:rPr lang="tr-TR" b="1" u="sng" dirty="0" smtClean="0">
                <a:latin typeface="+mj-lt"/>
              </a:rPr>
              <a:t>0,5  ham puan almış olmaları </a:t>
            </a:r>
            <a:r>
              <a:rPr lang="tr-TR" b="1" dirty="0" smtClean="0">
                <a:solidFill>
                  <a:srgbClr val="FF0000"/>
                </a:solidFill>
                <a:latin typeface="+mj-lt"/>
              </a:rPr>
              <a:t>ZORUNLUDUR</a:t>
            </a:r>
          </a:p>
          <a:p>
            <a:endParaRPr lang="tr-TR" dirty="0" smtClean="0">
              <a:latin typeface="+mj-lt"/>
            </a:endParaRPr>
          </a:p>
          <a:p>
            <a:r>
              <a:rPr lang="en-US" dirty="0" smtClean="0">
                <a:latin typeface="+mj-lt"/>
              </a:rPr>
              <a:t>AYT </a:t>
            </a:r>
            <a:r>
              <a:rPr lang="tr-TR" dirty="0" smtClean="0">
                <a:latin typeface="+mj-lt"/>
              </a:rPr>
              <a:t>puan türlerinin  (SAY, EA,SÖZ ve DİL) oluşması için  </a:t>
            </a:r>
            <a:r>
              <a:rPr lang="en-US" dirty="0" err="1" smtClean="0">
                <a:latin typeface="+mj-lt"/>
              </a:rPr>
              <a:t>ilgili</a:t>
            </a:r>
            <a:r>
              <a:rPr lang="en-US" dirty="0" smtClean="0">
                <a:latin typeface="+mj-lt"/>
              </a:rPr>
              <a:t> </a:t>
            </a:r>
            <a:r>
              <a:rPr lang="en-US" dirty="0" err="1" smtClean="0">
                <a:latin typeface="+mj-lt"/>
              </a:rPr>
              <a:t>puan</a:t>
            </a:r>
            <a:r>
              <a:rPr lang="en-US" dirty="0" smtClean="0">
                <a:latin typeface="+mj-lt"/>
              </a:rPr>
              <a:t> </a:t>
            </a:r>
            <a:r>
              <a:rPr lang="en-US" dirty="0" err="1" smtClean="0">
                <a:latin typeface="+mj-lt"/>
              </a:rPr>
              <a:t>türündeki</a:t>
            </a:r>
            <a:r>
              <a:rPr lang="en-US" dirty="0" smtClean="0">
                <a:latin typeface="+mj-lt"/>
              </a:rPr>
              <a:t>  </a:t>
            </a:r>
            <a:r>
              <a:rPr lang="en-US" dirty="0" err="1" smtClean="0">
                <a:latin typeface="+mj-lt"/>
              </a:rPr>
              <a:t>testlerden</a:t>
            </a:r>
            <a:r>
              <a:rPr lang="en-US" dirty="0" smtClean="0">
                <a:latin typeface="+mj-lt"/>
              </a:rPr>
              <a:t> </a:t>
            </a:r>
            <a:r>
              <a:rPr lang="tr-TR" b="1" dirty="0" smtClean="0">
                <a:solidFill>
                  <a:srgbClr val="FF0000"/>
                </a:solidFill>
                <a:latin typeface="+mj-lt"/>
              </a:rPr>
              <a:t>en az</a:t>
            </a:r>
            <a:r>
              <a:rPr lang="en-US" b="1" dirty="0" smtClean="0">
                <a:solidFill>
                  <a:srgbClr val="FF0000"/>
                </a:solidFill>
                <a:latin typeface="+mj-lt"/>
              </a:rPr>
              <a:t> </a:t>
            </a:r>
            <a:r>
              <a:rPr lang="en-US" b="1" dirty="0" err="1" smtClean="0">
                <a:solidFill>
                  <a:srgbClr val="FF0000"/>
                </a:solidFill>
                <a:latin typeface="+mj-lt"/>
              </a:rPr>
              <a:t>birinden</a:t>
            </a:r>
            <a:r>
              <a:rPr lang="en-US" b="1" dirty="0" smtClean="0">
                <a:solidFill>
                  <a:srgbClr val="FF0000"/>
                </a:solidFill>
                <a:latin typeface="+mj-lt"/>
              </a:rPr>
              <a:t> </a:t>
            </a:r>
            <a:r>
              <a:rPr lang="tr-TR" b="1" dirty="0" smtClean="0">
                <a:solidFill>
                  <a:srgbClr val="FF0000"/>
                </a:solidFill>
                <a:latin typeface="+mj-lt"/>
              </a:rPr>
              <a:t> 0,5  ham puan oluşturamayan </a:t>
            </a:r>
            <a:r>
              <a:rPr lang="tr-TR" dirty="0" smtClean="0">
                <a:latin typeface="+mj-lt"/>
              </a:rPr>
              <a:t>adayların   YKS-SAY, EA,SÖZ ve DİL puanları </a:t>
            </a:r>
            <a:r>
              <a:rPr lang="tr-TR" b="1" dirty="0" smtClean="0">
                <a:solidFill>
                  <a:srgbClr val="FF0000"/>
                </a:solidFill>
                <a:latin typeface="+mj-lt"/>
              </a:rPr>
              <a:t>HESAPLANMAZ.</a:t>
            </a:r>
            <a:endParaRPr lang="tr-TR" b="1" dirty="0">
              <a:solidFill>
                <a:srgbClr val="FF0000"/>
              </a:solidFill>
              <a:latin typeface="+mj-lt"/>
            </a:endParaRPr>
          </a:p>
        </p:txBody>
      </p:sp>
    </p:spTree>
  </p:cSld>
  <p:clrMapOvr>
    <a:masterClrMapping/>
  </p:clrMapOvr>
  <p:transition>
    <p:wedg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graphicFrame>
        <p:nvGraphicFramePr>
          <p:cNvPr id="5" name="4 İçerik Yer Tutucusu"/>
          <p:cNvGraphicFramePr>
            <a:graphicFrameLocks noGrp="1"/>
          </p:cNvGraphicFramePr>
          <p:nvPr>
            <p:ph idx="1"/>
            <p:extLst>
              <p:ext uri="{D42A27DB-BD31-4B8C-83A1-F6EECF244321}">
                <p14:modId xmlns:p14="http://schemas.microsoft.com/office/powerpoint/2010/main" xmlns="" val="2321542276"/>
              </p:ext>
            </p:extLst>
          </p:nvPr>
        </p:nvGraphicFramePr>
        <p:xfrm>
          <a:off x="0" y="-236972"/>
          <a:ext cx="9144000" cy="6618300"/>
        </p:xfrm>
        <a:graphic>
          <a:graphicData uri="http://schemas.openxmlformats.org/drawingml/2006/table">
            <a:tbl>
              <a:tblPr firstRow="1" bandRow="1">
                <a:tableStyleId>{5C22544A-7EE6-4342-B048-85BDC9FD1C3A}</a:tableStyleId>
              </a:tblPr>
              <a:tblGrid>
                <a:gridCol w="6400800"/>
                <a:gridCol w="2743200"/>
              </a:tblGrid>
              <a:tr h="416836">
                <a:tc>
                  <a:txBody>
                    <a:bodyPr/>
                    <a:lstStyle/>
                    <a:p>
                      <a:r>
                        <a:rPr lang="tr-TR" dirty="0" smtClean="0">
                          <a:solidFill>
                            <a:schemeClr val="tx1"/>
                          </a:solidFill>
                        </a:rPr>
                        <a:t>TESTLER</a:t>
                      </a:r>
                      <a:endParaRPr lang="tr-TR" dirty="0">
                        <a:solidFill>
                          <a:schemeClr val="tx1"/>
                        </a:solidFill>
                      </a:endParaRPr>
                    </a:p>
                  </a:txBody>
                  <a:tcPr/>
                </a:tc>
                <a:tc>
                  <a:txBody>
                    <a:bodyPr/>
                    <a:lstStyle/>
                    <a:p>
                      <a:r>
                        <a:rPr lang="tr-TR" dirty="0" smtClean="0">
                          <a:solidFill>
                            <a:schemeClr val="tx1"/>
                          </a:solidFill>
                        </a:rPr>
                        <a:t>Soru Sayısı</a:t>
                      </a:r>
                      <a:endParaRPr lang="tr-TR" dirty="0">
                        <a:solidFill>
                          <a:schemeClr val="tx1"/>
                        </a:solidFill>
                      </a:endParaRPr>
                    </a:p>
                  </a:txBody>
                  <a:tcPr/>
                </a:tc>
              </a:tr>
              <a:tr h="416836">
                <a:tc>
                  <a:txBody>
                    <a:bodyPr/>
                    <a:lstStyle/>
                    <a:p>
                      <a:r>
                        <a:rPr lang="tr-TR" b="1" dirty="0" smtClean="0">
                          <a:solidFill>
                            <a:srgbClr val="FF0000"/>
                          </a:solidFill>
                          <a:latin typeface="+mj-lt"/>
                        </a:rPr>
                        <a:t>Türk Dili ve Edebiyatı/Sosyal Bilimler-1 Testi</a:t>
                      </a:r>
                      <a:endParaRPr lang="tr-TR" b="1" dirty="0">
                        <a:solidFill>
                          <a:srgbClr val="FF0000"/>
                        </a:solidFill>
                        <a:latin typeface="+mj-lt"/>
                      </a:endParaRPr>
                    </a:p>
                  </a:txBody>
                  <a:tcPr/>
                </a:tc>
                <a:tc>
                  <a:txBody>
                    <a:bodyPr/>
                    <a:lstStyle/>
                    <a:p>
                      <a:r>
                        <a:rPr lang="tr-TR" b="1" dirty="0" smtClean="0">
                          <a:solidFill>
                            <a:srgbClr val="FF0000"/>
                          </a:solidFill>
                          <a:latin typeface="+mj-lt"/>
                        </a:rPr>
                        <a:t>40</a:t>
                      </a:r>
                      <a:endParaRPr lang="tr-TR" b="1" dirty="0">
                        <a:solidFill>
                          <a:srgbClr val="FF0000"/>
                        </a:solidFill>
                        <a:latin typeface="+mj-lt"/>
                      </a:endParaRPr>
                    </a:p>
                  </a:txBody>
                  <a:tcPr/>
                </a:tc>
              </a:tr>
              <a:tr h="416836">
                <a:tc>
                  <a:txBody>
                    <a:bodyPr/>
                    <a:lstStyle/>
                    <a:p>
                      <a:r>
                        <a:rPr lang="it-IT" b="1" dirty="0" smtClean="0">
                          <a:latin typeface="+mj-lt"/>
                        </a:rPr>
                        <a:t>Türk Dili ve Edebiyatı</a:t>
                      </a:r>
                      <a:endParaRPr lang="tr-TR" b="1" dirty="0">
                        <a:latin typeface="+mj-lt"/>
                      </a:endParaRPr>
                    </a:p>
                  </a:txBody>
                  <a:tcPr/>
                </a:tc>
                <a:tc>
                  <a:txBody>
                    <a:bodyPr/>
                    <a:lstStyle/>
                    <a:p>
                      <a:r>
                        <a:rPr lang="tr-TR" b="1" dirty="0" smtClean="0">
                          <a:latin typeface="+mj-lt"/>
                        </a:rPr>
                        <a:t>24</a:t>
                      </a:r>
                      <a:endParaRPr lang="tr-TR" b="1" dirty="0">
                        <a:latin typeface="+mj-lt"/>
                      </a:endParaRPr>
                    </a:p>
                  </a:txBody>
                  <a:tcPr/>
                </a:tc>
              </a:tr>
              <a:tr h="416836">
                <a:tc>
                  <a:txBody>
                    <a:bodyPr/>
                    <a:lstStyle/>
                    <a:p>
                      <a:r>
                        <a:rPr lang="tr-TR" b="1" dirty="0" smtClean="0">
                          <a:latin typeface="+mj-lt"/>
                        </a:rPr>
                        <a:t>Tarih -1 </a:t>
                      </a:r>
                      <a:endParaRPr lang="tr-TR" b="1" dirty="0">
                        <a:latin typeface="+mj-lt"/>
                      </a:endParaRPr>
                    </a:p>
                  </a:txBody>
                  <a:tcPr/>
                </a:tc>
                <a:tc>
                  <a:txBody>
                    <a:bodyPr/>
                    <a:lstStyle/>
                    <a:p>
                      <a:r>
                        <a:rPr lang="tr-TR" b="1" dirty="0" smtClean="0">
                          <a:latin typeface="+mj-lt"/>
                        </a:rPr>
                        <a:t>10</a:t>
                      </a:r>
                      <a:endParaRPr lang="tr-TR" b="1" dirty="0">
                        <a:latin typeface="+mj-lt"/>
                      </a:endParaRPr>
                    </a:p>
                  </a:txBody>
                  <a:tcPr/>
                </a:tc>
              </a:tr>
              <a:tr h="416836">
                <a:tc>
                  <a:txBody>
                    <a:bodyPr/>
                    <a:lstStyle/>
                    <a:p>
                      <a:r>
                        <a:rPr lang="tr-TR" b="1" dirty="0" smtClean="0">
                          <a:latin typeface="+mj-lt"/>
                        </a:rPr>
                        <a:t>Coğrafya-1 </a:t>
                      </a:r>
                      <a:endParaRPr lang="tr-TR" b="1" dirty="0">
                        <a:latin typeface="+mj-lt"/>
                      </a:endParaRPr>
                    </a:p>
                  </a:txBody>
                  <a:tcPr/>
                </a:tc>
                <a:tc>
                  <a:txBody>
                    <a:bodyPr/>
                    <a:lstStyle/>
                    <a:p>
                      <a:r>
                        <a:rPr lang="tr-TR" b="1" dirty="0" smtClean="0">
                          <a:latin typeface="+mj-lt"/>
                        </a:rPr>
                        <a:t>6</a:t>
                      </a:r>
                      <a:endParaRPr lang="tr-TR" b="1" dirty="0">
                        <a:latin typeface="+mj-lt"/>
                      </a:endParaRPr>
                    </a:p>
                  </a:txBody>
                  <a:tcPr/>
                </a:tc>
              </a:tr>
              <a:tr h="416836">
                <a:tc>
                  <a:txBody>
                    <a:bodyPr/>
                    <a:lstStyle/>
                    <a:p>
                      <a:r>
                        <a:rPr lang="tr-TR" b="1" dirty="0" smtClean="0">
                          <a:solidFill>
                            <a:srgbClr val="FF0000"/>
                          </a:solidFill>
                          <a:latin typeface="+mj-lt"/>
                        </a:rPr>
                        <a:t>Matematik</a:t>
                      </a:r>
                      <a:r>
                        <a:rPr lang="tr-TR" dirty="0" smtClean="0">
                          <a:solidFill>
                            <a:srgbClr val="FF0000"/>
                          </a:solidFill>
                          <a:latin typeface="+mj-lt"/>
                        </a:rPr>
                        <a:t> </a:t>
                      </a:r>
                      <a:r>
                        <a:rPr kumimoji="0" lang="tr-TR" b="1" kern="1200" dirty="0" smtClean="0">
                          <a:solidFill>
                            <a:srgbClr val="FF0000"/>
                          </a:solidFill>
                          <a:latin typeface="+mj-lt"/>
                          <a:ea typeface="+mn-ea"/>
                          <a:cs typeface="+mn-cs"/>
                        </a:rPr>
                        <a:t> Testi</a:t>
                      </a:r>
                      <a:endParaRPr lang="tr-TR" dirty="0">
                        <a:solidFill>
                          <a:srgbClr val="FF0000"/>
                        </a:solidFill>
                        <a:latin typeface="+mj-lt"/>
                      </a:endParaRPr>
                    </a:p>
                  </a:txBody>
                  <a:tcPr/>
                </a:tc>
                <a:tc>
                  <a:txBody>
                    <a:bodyPr/>
                    <a:lstStyle/>
                    <a:p>
                      <a:r>
                        <a:rPr lang="tr-TR" b="1" dirty="0" smtClean="0">
                          <a:solidFill>
                            <a:srgbClr val="FF0000"/>
                          </a:solidFill>
                          <a:latin typeface="+mj-lt"/>
                        </a:rPr>
                        <a:t>40</a:t>
                      </a:r>
                      <a:endParaRPr lang="tr-TR" b="1" dirty="0">
                        <a:solidFill>
                          <a:srgbClr val="FF0000"/>
                        </a:solidFill>
                        <a:latin typeface="+mj-lt"/>
                      </a:endParaRPr>
                    </a:p>
                  </a:txBody>
                  <a:tcPr/>
                </a:tc>
              </a:tr>
              <a:tr h="416836">
                <a:tc>
                  <a:txBody>
                    <a:bodyPr/>
                    <a:lstStyle/>
                    <a:p>
                      <a:r>
                        <a:rPr lang="tr-TR" b="1" dirty="0" smtClean="0">
                          <a:solidFill>
                            <a:srgbClr val="FF0000"/>
                          </a:solidFill>
                          <a:latin typeface="+mj-lt"/>
                        </a:rPr>
                        <a:t>Sosyal Bilimler-2</a:t>
                      </a:r>
                      <a:r>
                        <a:rPr kumimoji="0" lang="tr-TR" b="1" kern="1200" dirty="0" smtClean="0">
                          <a:solidFill>
                            <a:srgbClr val="FF0000"/>
                          </a:solidFill>
                          <a:latin typeface="+mj-lt"/>
                          <a:ea typeface="+mn-ea"/>
                          <a:cs typeface="+mn-cs"/>
                        </a:rPr>
                        <a:t> Testi</a:t>
                      </a:r>
                      <a:endParaRPr lang="tr-TR" b="1" dirty="0">
                        <a:solidFill>
                          <a:srgbClr val="FF0000"/>
                        </a:solidFill>
                        <a:latin typeface="+mj-lt"/>
                      </a:endParaRPr>
                    </a:p>
                  </a:txBody>
                  <a:tcPr/>
                </a:tc>
                <a:tc>
                  <a:txBody>
                    <a:bodyPr/>
                    <a:lstStyle/>
                    <a:p>
                      <a:r>
                        <a:rPr lang="tr-TR" b="1" dirty="0" smtClean="0">
                          <a:solidFill>
                            <a:srgbClr val="FF0000"/>
                          </a:solidFill>
                          <a:latin typeface="+mj-lt"/>
                        </a:rPr>
                        <a:t>40</a:t>
                      </a:r>
                      <a:endParaRPr lang="tr-TR" b="1" dirty="0">
                        <a:solidFill>
                          <a:srgbClr val="FF0000"/>
                        </a:solidFill>
                        <a:latin typeface="+mj-lt"/>
                      </a:endParaRPr>
                    </a:p>
                  </a:txBody>
                  <a:tcPr/>
                </a:tc>
              </a:tr>
              <a:tr h="416836">
                <a:tc>
                  <a:txBody>
                    <a:bodyPr/>
                    <a:lstStyle/>
                    <a:p>
                      <a:r>
                        <a:rPr lang="tr-TR" b="1" dirty="0" smtClean="0">
                          <a:latin typeface="+mj-lt"/>
                        </a:rPr>
                        <a:t>Tarih-2</a:t>
                      </a:r>
                      <a:endParaRPr lang="tr-TR" b="1" dirty="0">
                        <a:latin typeface="+mj-lt"/>
                      </a:endParaRPr>
                    </a:p>
                  </a:txBody>
                  <a:tcPr/>
                </a:tc>
                <a:tc>
                  <a:txBody>
                    <a:bodyPr/>
                    <a:lstStyle/>
                    <a:p>
                      <a:r>
                        <a:rPr lang="tr-TR" b="1" dirty="0" smtClean="0">
                          <a:latin typeface="+mj-lt"/>
                        </a:rPr>
                        <a:t>11</a:t>
                      </a:r>
                      <a:endParaRPr lang="tr-TR" b="1" dirty="0">
                        <a:latin typeface="+mj-lt"/>
                      </a:endParaRPr>
                    </a:p>
                  </a:txBody>
                  <a:tcPr/>
                </a:tc>
              </a:tr>
              <a:tr h="416836">
                <a:tc>
                  <a:txBody>
                    <a:bodyPr/>
                    <a:lstStyle/>
                    <a:p>
                      <a:r>
                        <a:rPr lang="tr-TR" b="1" dirty="0" smtClean="0">
                          <a:latin typeface="+mj-lt"/>
                        </a:rPr>
                        <a:t>Coğrafya-2</a:t>
                      </a:r>
                      <a:endParaRPr lang="tr-TR" b="1" dirty="0">
                        <a:latin typeface="+mj-lt"/>
                      </a:endParaRPr>
                    </a:p>
                  </a:txBody>
                  <a:tcPr/>
                </a:tc>
                <a:tc>
                  <a:txBody>
                    <a:bodyPr/>
                    <a:lstStyle/>
                    <a:p>
                      <a:r>
                        <a:rPr lang="tr-TR" b="1" dirty="0" smtClean="0">
                          <a:latin typeface="+mj-lt"/>
                        </a:rPr>
                        <a:t>11</a:t>
                      </a:r>
                      <a:endParaRPr lang="tr-TR" b="1" dirty="0">
                        <a:latin typeface="+mj-lt"/>
                      </a:endParaRPr>
                    </a:p>
                  </a:txBody>
                  <a:tcPr/>
                </a:tc>
              </a:tr>
              <a:tr h="416836">
                <a:tc>
                  <a:txBody>
                    <a:bodyPr/>
                    <a:lstStyle/>
                    <a:p>
                      <a:r>
                        <a:rPr lang="tr-TR" b="1" dirty="0" smtClean="0">
                          <a:latin typeface="+mj-lt"/>
                        </a:rPr>
                        <a:t>Felsefe Grubu (Felsefe, Mantık, Psikoloji, Sosyoloji)</a:t>
                      </a:r>
                      <a:endParaRPr lang="tr-TR" b="1" dirty="0">
                        <a:latin typeface="+mj-lt"/>
                      </a:endParaRPr>
                    </a:p>
                  </a:txBody>
                  <a:tcPr/>
                </a:tc>
                <a:tc>
                  <a:txBody>
                    <a:bodyPr/>
                    <a:lstStyle/>
                    <a:p>
                      <a:r>
                        <a:rPr lang="tr-TR" b="1" dirty="0" smtClean="0">
                          <a:latin typeface="+mj-lt"/>
                        </a:rPr>
                        <a:t>12</a:t>
                      </a:r>
                      <a:endParaRPr lang="tr-TR" b="1" dirty="0">
                        <a:latin typeface="+mj-lt"/>
                      </a:endParaRPr>
                    </a:p>
                  </a:txBody>
                  <a:tcPr/>
                </a:tc>
              </a:tr>
              <a:tr h="416836">
                <a:tc>
                  <a:txBody>
                    <a:bodyPr/>
                    <a:lstStyle/>
                    <a:p>
                      <a:r>
                        <a:rPr lang="tr-TR" b="1" dirty="0" smtClean="0">
                          <a:latin typeface="+mj-lt"/>
                        </a:rPr>
                        <a:t>Din Kültürü ve Ahlak Bilgisi </a:t>
                      </a:r>
                      <a:endParaRPr lang="tr-TR" b="1" dirty="0">
                        <a:latin typeface="+mj-lt"/>
                      </a:endParaRPr>
                    </a:p>
                  </a:txBody>
                  <a:tcPr/>
                </a:tc>
                <a:tc>
                  <a:txBody>
                    <a:bodyPr/>
                    <a:lstStyle/>
                    <a:p>
                      <a:r>
                        <a:rPr lang="tr-TR" b="1" dirty="0" smtClean="0">
                          <a:latin typeface="+mj-lt"/>
                        </a:rPr>
                        <a:t>6</a:t>
                      </a:r>
                      <a:endParaRPr lang="tr-TR" b="1" dirty="0">
                        <a:latin typeface="+mj-lt"/>
                      </a:endParaRPr>
                    </a:p>
                  </a:txBody>
                  <a:tcPr/>
                </a:tc>
              </a:tr>
              <a:tr h="416836">
                <a:tc>
                  <a:txBody>
                    <a:bodyPr/>
                    <a:lstStyle/>
                    <a:p>
                      <a:r>
                        <a:rPr lang="tr-TR" b="1" dirty="0" smtClean="0">
                          <a:solidFill>
                            <a:srgbClr val="FF0000"/>
                          </a:solidFill>
                          <a:latin typeface="+mj-lt"/>
                        </a:rPr>
                        <a:t>Fen Bilimleri</a:t>
                      </a:r>
                      <a:r>
                        <a:rPr kumimoji="0" lang="tr-TR" b="1" kern="1200" dirty="0" smtClean="0">
                          <a:solidFill>
                            <a:srgbClr val="FF0000"/>
                          </a:solidFill>
                          <a:latin typeface="+mn-lt"/>
                          <a:ea typeface="+mn-ea"/>
                          <a:cs typeface="+mn-cs"/>
                        </a:rPr>
                        <a:t> </a:t>
                      </a:r>
                      <a:r>
                        <a:rPr kumimoji="0" lang="tr-TR" b="1" kern="1200" dirty="0" smtClean="0">
                          <a:solidFill>
                            <a:srgbClr val="FF0000"/>
                          </a:solidFill>
                          <a:latin typeface="+mj-lt"/>
                          <a:ea typeface="+mn-ea"/>
                          <a:cs typeface="+mn-cs"/>
                        </a:rPr>
                        <a:t>Testi</a:t>
                      </a:r>
                      <a:endParaRPr lang="tr-TR" b="1" dirty="0">
                        <a:solidFill>
                          <a:srgbClr val="FF0000"/>
                        </a:solidFill>
                        <a:latin typeface="+mj-lt"/>
                      </a:endParaRPr>
                    </a:p>
                  </a:txBody>
                  <a:tcPr/>
                </a:tc>
                <a:tc>
                  <a:txBody>
                    <a:bodyPr/>
                    <a:lstStyle/>
                    <a:p>
                      <a:r>
                        <a:rPr lang="tr-TR" b="1" dirty="0" smtClean="0">
                          <a:solidFill>
                            <a:srgbClr val="FF0000"/>
                          </a:solidFill>
                          <a:latin typeface="+mj-lt"/>
                        </a:rPr>
                        <a:t>40</a:t>
                      </a:r>
                      <a:endParaRPr lang="tr-TR" b="1" dirty="0">
                        <a:solidFill>
                          <a:srgbClr val="FF0000"/>
                        </a:solidFill>
                        <a:latin typeface="+mj-lt"/>
                      </a:endParaRPr>
                    </a:p>
                  </a:txBody>
                  <a:tcPr/>
                </a:tc>
              </a:tr>
              <a:tr h="416836">
                <a:tc>
                  <a:txBody>
                    <a:bodyPr/>
                    <a:lstStyle/>
                    <a:p>
                      <a:r>
                        <a:rPr lang="tr-TR" b="1" dirty="0" smtClean="0">
                          <a:latin typeface="+mj-lt"/>
                        </a:rPr>
                        <a:t>Fizik</a:t>
                      </a:r>
                    </a:p>
                  </a:txBody>
                  <a:tcPr/>
                </a:tc>
                <a:tc>
                  <a:txBody>
                    <a:bodyPr/>
                    <a:lstStyle/>
                    <a:p>
                      <a:r>
                        <a:rPr lang="tr-TR" b="1" dirty="0" smtClean="0">
                          <a:latin typeface="+mj-lt"/>
                        </a:rPr>
                        <a:t>14</a:t>
                      </a:r>
                      <a:endParaRPr lang="tr-TR" b="1" dirty="0">
                        <a:latin typeface="+mj-lt"/>
                      </a:endParaRPr>
                    </a:p>
                  </a:txBody>
                  <a:tcPr/>
                </a:tc>
              </a:tr>
              <a:tr h="416836">
                <a:tc>
                  <a:txBody>
                    <a:bodyPr/>
                    <a:lstStyle/>
                    <a:p>
                      <a:r>
                        <a:rPr lang="tr-TR" b="1" dirty="0" smtClean="0">
                          <a:latin typeface="+mj-lt"/>
                        </a:rPr>
                        <a:t>Kimya</a:t>
                      </a:r>
                      <a:endParaRPr lang="tr-TR" b="1" dirty="0">
                        <a:latin typeface="+mj-lt"/>
                      </a:endParaRPr>
                    </a:p>
                  </a:txBody>
                  <a:tcPr/>
                </a:tc>
                <a:tc>
                  <a:txBody>
                    <a:bodyPr/>
                    <a:lstStyle/>
                    <a:p>
                      <a:r>
                        <a:rPr lang="tr-TR" b="1" dirty="0" smtClean="0">
                          <a:latin typeface="+mj-lt"/>
                        </a:rPr>
                        <a:t>13</a:t>
                      </a:r>
                      <a:endParaRPr lang="tr-TR" b="1" dirty="0">
                        <a:latin typeface="+mj-lt"/>
                      </a:endParaRPr>
                    </a:p>
                  </a:txBody>
                  <a:tcPr/>
                </a:tc>
              </a:tr>
              <a:tr h="416836">
                <a:tc>
                  <a:txBody>
                    <a:bodyPr/>
                    <a:lstStyle/>
                    <a:p>
                      <a:r>
                        <a:rPr lang="tr-TR" b="1" dirty="0" smtClean="0">
                          <a:latin typeface="+mj-lt"/>
                        </a:rPr>
                        <a:t>Biyoloji</a:t>
                      </a:r>
                      <a:endParaRPr lang="tr-TR" b="1" dirty="0">
                        <a:latin typeface="+mj-lt"/>
                      </a:endParaRPr>
                    </a:p>
                  </a:txBody>
                  <a:tcPr/>
                </a:tc>
                <a:tc>
                  <a:txBody>
                    <a:bodyPr/>
                    <a:lstStyle/>
                    <a:p>
                      <a:r>
                        <a:rPr lang="tr-TR" b="1" dirty="0" smtClean="0">
                          <a:latin typeface="+mj-lt"/>
                        </a:rPr>
                        <a:t>13</a:t>
                      </a:r>
                      <a:endParaRPr lang="tr-TR" b="1" dirty="0">
                        <a:latin typeface="+mj-lt"/>
                      </a:endParaRPr>
                    </a:p>
                  </a:txBody>
                  <a:tcPr/>
                </a:tc>
              </a:tr>
              <a:tr h="149735">
                <a:tc>
                  <a:txBody>
                    <a:bodyPr/>
                    <a:lstStyle/>
                    <a:p>
                      <a:endParaRPr lang="tr-TR" b="1" dirty="0">
                        <a:solidFill>
                          <a:srgbClr val="FF0000"/>
                        </a:solidFill>
                        <a:latin typeface="+mj-lt"/>
                      </a:endParaRPr>
                    </a:p>
                  </a:txBody>
                  <a:tcPr/>
                </a:tc>
                <a:tc>
                  <a:txBody>
                    <a:bodyPr/>
                    <a:lstStyle/>
                    <a:p>
                      <a:endParaRPr lang="tr-TR" b="1" dirty="0">
                        <a:solidFill>
                          <a:srgbClr val="FF0000"/>
                        </a:solidFill>
                        <a:latin typeface="+mj-lt"/>
                      </a:endParaRPr>
                    </a:p>
                  </a:txBody>
                  <a:tcPr/>
                </a:tc>
              </a:tr>
            </a:tbl>
          </a:graphicData>
        </a:graphic>
      </p:graphicFrame>
    </p:spTree>
  </p:cSld>
  <p:clrMapOvr>
    <a:masterClrMapping/>
  </p:clrMapOvr>
  <p:transition>
    <p:wedg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32656"/>
            <a:ext cx="8147248" cy="864096"/>
          </a:xfrm>
        </p:spPr>
        <p:txBody>
          <a:bodyPr>
            <a:normAutofit/>
          </a:bodyPr>
          <a:lstStyle/>
          <a:p>
            <a:pPr algn="ctr"/>
            <a:r>
              <a:rPr lang="tr-TR" sz="2400" dirty="0" smtClean="0"/>
              <a:t>AYT- SÜRE</a:t>
            </a:r>
            <a:endParaRPr lang="tr-TR" sz="2400" dirty="0"/>
          </a:p>
        </p:txBody>
      </p:sp>
      <p:graphicFrame>
        <p:nvGraphicFramePr>
          <p:cNvPr id="5" name="4 İçerik Yer Tutucusu"/>
          <p:cNvGraphicFramePr>
            <a:graphicFrameLocks noGrp="1"/>
          </p:cNvGraphicFramePr>
          <p:nvPr>
            <p:ph idx="1"/>
            <p:extLst>
              <p:ext uri="{D42A27DB-BD31-4B8C-83A1-F6EECF244321}">
                <p14:modId xmlns:p14="http://schemas.microsoft.com/office/powerpoint/2010/main" xmlns="" val="145985075"/>
              </p:ext>
            </p:extLst>
          </p:nvPr>
        </p:nvGraphicFramePr>
        <p:xfrm>
          <a:off x="395535" y="1437084"/>
          <a:ext cx="8280921" cy="4561310"/>
        </p:xfrm>
        <a:graphic>
          <a:graphicData uri="http://schemas.openxmlformats.org/drawingml/2006/table">
            <a:tbl>
              <a:tblPr firstRow="1" bandRow="1">
                <a:tableStyleId>{5C22544A-7EE6-4342-B048-85BDC9FD1C3A}</a:tableStyleId>
              </a:tblPr>
              <a:tblGrid>
                <a:gridCol w="3816425"/>
                <a:gridCol w="1041361"/>
                <a:gridCol w="1043381"/>
                <a:gridCol w="1239016"/>
                <a:gridCol w="1140738"/>
              </a:tblGrid>
              <a:tr h="888681">
                <a:tc rowSpan="2">
                  <a:txBody>
                    <a:bodyPr/>
                    <a:lstStyle/>
                    <a:p>
                      <a:endParaRPr lang="tr-TR" sz="2000" dirty="0" smtClean="0">
                        <a:latin typeface="+mj-lt"/>
                      </a:endParaRPr>
                    </a:p>
                    <a:p>
                      <a:pPr algn="ctr"/>
                      <a:endParaRPr lang="tr-TR" sz="2000" dirty="0" smtClean="0">
                        <a:latin typeface="+mj-lt"/>
                      </a:endParaRPr>
                    </a:p>
                    <a:p>
                      <a:pPr algn="ctr"/>
                      <a:r>
                        <a:rPr lang="tr-TR" sz="2000" dirty="0" smtClean="0">
                          <a:latin typeface="+mj-lt"/>
                        </a:rPr>
                        <a:t>Testler</a:t>
                      </a:r>
                      <a:endParaRPr lang="tr-TR" sz="2000" dirty="0">
                        <a:latin typeface="+mj-lt"/>
                      </a:endParaRPr>
                    </a:p>
                  </a:txBody>
                  <a:tcPr/>
                </a:tc>
                <a:tc rowSpan="2">
                  <a:txBody>
                    <a:bodyPr/>
                    <a:lstStyle/>
                    <a:p>
                      <a:pPr algn="ctr"/>
                      <a:endParaRPr lang="tr-TR" sz="2000" dirty="0" smtClean="0">
                        <a:latin typeface="+mj-lt"/>
                      </a:endParaRPr>
                    </a:p>
                    <a:p>
                      <a:pPr algn="ctr"/>
                      <a:endParaRPr lang="tr-TR" sz="2000" dirty="0" smtClean="0">
                        <a:latin typeface="+mj-lt"/>
                      </a:endParaRPr>
                    </a:p>
                    <a:p>
                      <a:pPr algn="ctr"/>
                      <a:r>
                        <a:rPr lang="tr-TR" sz="2000" dirty="0" smtClean="0">
                          <a:latin typeface="+mj-lt"/>
                        </a:rPr>
                        <a:t>Soru Sayısı</a:t>
                      </a:r>
                      <a:endParaRPr lang="tr-TR" sz="2000" dirty="0">
                        <a:latin typeface="+mj-lt"/>
                      </a:endParaRPr>
                    </a:p>
                  </a:txBody>
                  <a:tcPr/>
                </a:tc>
                <a:tc gridSpan="3">
                  <a:txBody>
                    <a:bodyPr/>
                    <a:lstStyle/>
                    <a:p>
                      <a:pPr algn="ctr"/>
                      <a:r>
                        <a:rPr lang="tr-TR" sz="2000" dirty="0" smtClean="0">
                          <a:latin typeface="+mj-lt"/>
                        </a:rPr>
                        <a:t>Cevaplanacak Soru Sayısına Göre Soru Başına Ortalama Süreler </a:t>
                      </a:r>
                      <a:endParaRPr lang="tr-TR" sz="2000" dirty="0">
                        <a:latin typeface="+mj-lt"/>
                      </a:endParaRPr>
                    </a:p>
                  </a:txBody>
                  <a:tcPr/>
                </a:tc>
                <a:tc hMerge="1">
                  <a:txBody>
                    <a:bodyPr/>
                    <a:lstStyle/>
                    <a:p>
                      <a:endParaRPr lang="tr-TR" dirty="0"/>
                    </a:p>
                  </a:txBody>
                  <a:tcPr/>
                </a:tc>
                <a:tc hMerge="1">
                  <a:txBody>
                    <a:bodyPr/>
                    <a:lstStyle/>
                    <a:p>
                      <a:endParaRPr lang="tr-TR" dirty="0"/>
                    </a:p>
                  </a:txBody>
                  <a:tcPr/>
                </a:tc>
              </a:tr>
              <a:tr h="882838">
                <a:tc vMerge="1">
                  <a:txBody>
                    <a:bodyPr/>
                    <a:lstStyle/>
                    <a:p>
                      <a:endParaRPr lang="tr-TR" dirty="0"/>
                    </a:p>
                  </a:txBody>
                  <a:tcPr/>
                </a:tc>
                <a:tc vMerge="1">
                  <a:txBody>
                    <a:bodyPr/>
                    <a:lstStyle/>
                    <a:p>
                      <a:endParaRPr lang="tr-TR" dirty="0"/>
                    </a:p>
                  </a:txBody>
                  <a:tcPr/>
                </a:tc>
                <a:tc>
                  <a:txBody>
                    <a:bodyPr/>
                    <a:lstStyle/>
                    <a:p>
                      <a:pPr algn="ctr"/>
                      <a:r>
                        <a:rPr lang="tr-TR" sz="2000" b="1" dirty="0" smtClean="0">
                          <a:solidFill>
                            <a:schemeClr val="bg1"/>
                          </a:solidFill>
                          <a:latin typeface="+mj-lt"/>
                        </a:rPr>
                        <a:t>2 Test</a:t>
                      </a:r>
                    </a:p>
                    <a:p>
                      <a:pPr algn="ctr"/>
                      <a:r>
                        <a:rPr lang="tr-TR" sz="2000" b="1" dirty="0" smtClean="0">
                          <a:solidFill>
                            <a:schemeClr val="bg1"/>
                          </a:solidFill>
                          <a:latin typeface="+mj-lt"/>
                        </a:rPr>
                        <a:t>80 Soru</a:t>
                      </a:r>
                      <a:endParaRPr lang="tr-TR" sz="2000" b="1" dirty="0">
                        <a:solidFill>
                          <a:schemeClr val="bg1"/>
                        </a:solidFill>
                        <a:latin typeface="+mj-lt"/>
                      </a:endParaRPr>
                    </a:p>
                  </a:txBody>
                  <a:tcPr>
                    <a:solidFill>
                      <a:schemeClr val="accent1"/>
                    </a:solidFill>
                  </a:tcPr>
                </a:tc>
                <a:tc>
                  <a:txBody>
                    <a:bodyPr/>
                    <a:lstStyle/>
                    <a:p>
                      <a:pPr algn="ctr"/>
                      <a:r>
                        <a:rPr lang="tr-TR" sz="2000" b="1" dirty="0" smtClean="0">
                          <a:solidFill>
                            <a:schemeClr val="bg1"/>
                          </a:solidFill>
                          <a:latin typeface="+mj-lt"/>
                        </a:rPr>
                        <a:t>3 Test</a:t>
                      </a:r>
                    </a:p>
                    <a:p>
                      <a:pPr algn="ctr"/>
                      <a:r>
                        <a:rPr lang="tr-TR" sz="2000" b="1" dirty="0" smtClean="0">
                          <a:solidFill>
                            <a:schemeClr val="bg1"/>
                          </a:solidFill>
                          <a:latin typeface="+mj-lt"/>
                        </a:rPr>
                        <a:t>120 Soru</a:t>
                      </a:r>
                      <a:endParaRPr lang="tr-TR" sz="2000" b="1" dirty="0">
                        <a:solidFill>
                          <a:schemeClr val="bg1"/>
                        </a:solidFill>
                        <a:latin typeface="+mj-lt"/>
                      </a:endParaRPr>
                    </a:p>
                  </a:txBody>
                  <a:tcPr>
                    <a:solidFill>
                      <a:schemeClr val="accent1"/>
                    </a:solidFill>
                  </a:tcPr>
                </a:tc>
                <a:tc>
                  <a:txBody>
                    <a:bodyPr/>
                    <a:lstStyle/>
                    <a:p>
                      <a:pPr algn="ctr"/>
                      <a:r>
                        <a:rPr lang="tr-TR" sz="2000" b="1" dirty="0" smtClean="0">
                          <a:solidFill>
                            <a:schemeClr val="bg1"/>
                          </a:solidFill>
                          <a:latin typeface="+mj-lt"/>
                        </a:rPr>
                        <a:t>4 Test</a:t>
                      </a:r>
                    </a:p>
                    <a:p>
                      <a:pPr algn="ctr"/>
                      <a:r>
                        <a:rPr lang="tr-TR" sz="2000" b="1" dirty="0" smtClean="0">
                          <a:solidFill>
                            <a:schemeClr val="bg1"/>
                          </a:solidFill>
                          <a:latin typeface="+mj-lt"/>
                        </a:rPr>
                        <a:t>160 Soru</a:t>
                      </a:r>
                      <a:endParaRPr lang="tr-TR" sz="2000" b="1" dirty="0">
                        <a:solidFill>
                          <a:schemeClr val="bg1"/>
                        </a:solidFill>
                        <a:latin typeface="+mj-lt"/>
                      </a:endParaRPr>
                    </a:p>
                  </a:txBody>
                  <a:tcPr>
                    <a:solidFill>
                      <a:schemeClr val="accent1"/>
                    </a:solidFill>
                  </a:tcPr>
                </a:tc>
              </a:tr>
              <a:tr h="565524">
                <a:tc>
                  <a:txBody>
                    <a:bodyPr/>
                    <a:lstStyle/>
                    <a:p>
                      <a:r>
                        <a:rPr lang="tr-TR" dirty="0" smtClean="0">
                          <a:latin typeface="+mj-lt"/>
                        </a:rPr>
                        <a:t>Türk Dili ve Edebiyatı/Sosyal Bilimler-1 Testi</a:t>
                      </a:r>
                      <a:endParaRPr lang="tr-TR" dirty="0">
                        <a:latin typeface="+mj-lt"/>
                      </a:endParaRPr>
                    </a:p>
                  </a:txBody>
                  <a:tcPr/>
                </a:tc>
                <a:tc>
                  <a:txBody>
                    <a:bodyPr/>
                    <a:lstStyle/>
                    <a:p>
                      <a:pPr algn="ctr"/>
                      <a:r>
                        <a:rPr lang="tr-TR" dirty="0" smtClean="0">
                          <a:latin typeface="+mj-lt"/>
                        </a:rPr>
                        <a:t>40</a:t>
                      </a:r>
                      <a:endParaRPr lang="tr-TR" dirty="0">
                        <a:latin typeface="+mj-lt"/>
                      </a:endParaRPr>
                    </a:p>
                  </a:txBody>
                  <a:tcPr/>
                </a:tc>
                <a:tc rowSpan="4">
                  <a:txBody>
                    <a:bodyPr/>
                    <a:lstStyle/>
                    <a:p>
                      <a:endParaRPr lang="tr-TR" dirty="0" smtClean="0">
                        <a:latin typeface="+mj-lt"/>
                      </a:endParaRPr>
                    </a:p>
                    <a:p>
                      <a:endParaRPr lang="tr-TR" dirty="0" smtClean="0">
                        <a:latin typeface="+mj-lt"/>
                      </a:endParaRPr>
                    </a:p>
                    <a:p>
                      <a:pPr algn="ctr"/>
                      <a:r>
                        <a:rPr lang="tr-TR" dirty="0" smtClean="0">
                          <a:latin typeface="+mj-lt"/>
                        </a:rPr>
                        <a:t>2,25 dk.</a:t>
                      </a:r>
                      <a:endParaRPr lang="tr-TR" dirty="0">
                        <a:latin typeface="+mj-lt"/>
                      </a:endParaRPr>
                    </a:p>
                  </a:txBody>
                  <a:tcPr/>
                </a:tc>
                <a:tc rowSpan="4">
                  <a:txBody>
                    <a:bodyPr/>
                    <a:lstStyle/>
                    <a:p>
                      <a:endParaRPr lang="tr-TR" dirty="0" smtClean="0">
                        <a:latin typeface="+mj-lt"/>
                      </a:endParaRPr>
                    </a:p>
                    <a:p>
                      <a:endParaRPr lang="tr-TR" dirty="0" smtClean="0">
                        <a:latin typeface="+mj-lt"/>
                      </a:endParaRPr>
                    </a:p>
                    <a:p>
                      <a:pPr algn="ctr"/>
                      <a:r>
                        <a:rPr lang="tr-TR" dirty="0" smtClean="0">
                          <a:latin typeface="+mj-lt"/>
                        </a:rPr>
                        <a:t>1,5 dk.</a:t>
                      </a:r>
                      <a:endParaRPr lang="tr-TR" dirty="0">
                        <a:latin typeface="+mj-lt"/>
                      </a:endParaRPr>
                    </a:p>
                  </a:txBody>
                  <a:tcPr/>
                </a:tc>
                <a:tc rowSpan="4">
                  <a:txBody>
                    <a:bodyPr/>
                    <a:lstStyle/>
                    <a:p>
                      <a:endParaRPr lang="tr-TR" dirty="0" smtClean="0">
                        <a:latin typeface="+mj-lt"/>
                      </a:endParaRPr>
                    </a:p>
                    <a:p>
                      <a:endParaRPr lang="tr-TR" dirty="0" smtClean="0">
                        <a:latin typeface="+mj-lt"/>
                      </a:endParaRPr>
                    </a:p>
                    <a:p>
                      <a:pPr algn="ctr"/>
                      <a:r>
                        <a:rPr lang="tr-TR" dirty="0" smtClean="0">
                          <a:latin typeface="+mj-lt"/>
                        </a:rPr>
                        <a:t>1,125 dk.</a:t>
                      </a:r>
                      <a:endParaRPr lang="tr-TR" dirty="0">
                        <a:latin typeface="+mj-lt"/>
                      </a:endParaRPr>
                    </a:p>
                  </a:txBody>
                  <a:tcPr/>
                </a:tc>
              </a:tr>
              <a:tr h="508138">
                <a:tc>
                  <a:txBody>
                    <a:bodyPr/>
                    <a:lstStyle/>
                    <a:p>
                      <a:r>
                        <a:rPr lang="tr-TR" dirty="0" smtClean="0">
                          <a:latin typeface="+mj-lt"/>
                        </a:rPr>
                        <a:t>Sosyal Bilimler-2 </a:t>
                      </a:r>
                      <a:r>
                        <a:rPr kumimoji="0" lang="tr-TR" kern="1200" dirty="0" smtClean="0">
                          <a:solidFill>
                            <a:schemeClr val="dk1"/>
                          </a:solidFill>
                          <a:latin typeface="+mj-lt"/>
                          <a:ea typeface="+mn-ea"/>
                          <a:cs typeface="+mn-cs"/>
                        </a:rPr>
                        <a:t>Testi</a:t>
                      </a:r>
                      <a:endParaRPr lang="tr-TR" dirty="0">
                        <a:latin typeface="+mj-lt"/>
                      </a:endParaRPr>
                    </a:p>
                  </a:txBody>
                  <a:tcPr/>
                </a:tc>
                <a:tc>
                  <a:txBody>
                    <a:bodyPr/>
                    <a:lstStyle/>
                    <a:p>
                      <a:pPr algn="ctr"/>
                      <a:r>
                        <a:rPr lang="tr-TR" dirty="0" smtClean="0">
                          <a:latin typeface="+mj-lt"/>
                        </a:rPr>
                        <a:t>40</a:t>
                      </a:r>
                      <a:endParaRPr lang="tr-TR" dirty="0">
                        <a:latin typeface="+mj-lt"/>
                      </a:endParaRPr>
                    </a:p>
                  </a:txBody>
                  <a:tcPr/>
                </a:tc>
                <a:tc vMerge="1">
                  <a:txBody>
                    <a:bodyPr/>
                    <a:lstStyle/>
                    <a:p>
                      <a:endParaRPr lang="tr-TR" dirty="0"/>
                    </a:p>
                  </a:txBody>
                  <a:tcPr/>
                </a:tc>
                <a:tc vMerge="1">
                  <a:txBody>
                    <a:bodyPr/>
                    <a:lstStyle/>
                    <a:p>
                      <a:endParaRPr lang="tr-TR" dirty="0"/>
                    </a:p>
                  </a:txBody>
                  <a:tcPr/>
                </a:tc>
                <a:tc vMerge="1">
                  <a:txBody>
                    <a:bodyPr/>
                    <a:lstStyle/>
                    <a:p>
                      <a:endParaRPr lang="tr-TR" dirty="0"/>
                    </a:p>
                  </a:txBody>
                  <a:tcPr/>
                </a:tc>
              </a:tr>
              <a:tr h="508138">
                <a:tc>
                  <a:txBody>
                    <a:bodyPr/>
                    <a:lstStyle/>
                    <a:p>
                      <a:r>
                        <a:rPr lang="tr-TR" dirty="0" smtClean="0">
                          <a:latin typeface="+mj-lt"/>
                        </a:rPr>
                        <a:t>Matematik </a:t>
                      </a:r>
                      <a:r>
                        <a:rPr kumimoji="0" lang="tr-TR" kern="1200" dirty="0" smtClean="0">
                          <a:solidFill>
                            <a:schemeClr val="dk1"/>
                          </a:solidFill>
                          <a:latin typeface="+mj-lt"/>
                          <a:ea typeface="+mn-ea"/>
                          <a:cs typeface="+mn-cs"/>
                        </a:rPr>
                        <a:t>Testi</a:t>
                      </a:r>
                      <a:endParaRPr lang="tr-TR" dirty="0">
                        <a:latin typeface="+mj-lt"/>
                      </a:endParaRPr>
                    </a:p>
                  </a:txBody>
                  <a:tcPr/>
                </a:tc>
                <a:tc>
                  <a:txBody>
                    <a:bodyPr/>
                    <a:lstStyle/>
                    <a:p>
                      <a:pPr algn="ctr"/>
                      <a:r>
                        <a:rPr lang="tr-TR" dirty="0" smtClean="0">
                          <a:latin typeface="+mj-lt"/>
                        </a:rPr>
                        <a:t>40</a:t>
                      </a:r>
                      <a:endParaRPr lang="tr-TR" dirty="0">
                        <a:latin typeface="+mj-lt"/>
                      </a:endParaRPr>
                    </a:p>
                  </a:txBody>
                  <a:tcPr/>
                </a:tc>
                <a:tc vMerge="1">
                  <a:txBody>
                    <a:bodyPr/>
                    <a:lstStyle/>
                    <a:p>
                      <a:endParaRPr lang="tr-TR" dirty="0"/>
                    </a:p>
                  </a:txBody>
                  <a:tcPr/>
                </a:tc>
                <a:tc vMerge="1">
                  <a:txBody>
                    <a:bodyPr/>
                    <a:lstStyle/>
                    <a:p>
                      <a:endParaRPr lang="tr-TR" dirty="0"/>
                    </a:p>
                  </a:txBody>
                  <a:tcPr/>
                </a:tc>
                <a:tc vMerge="1">
                  <a:txBody>
                    <a:bodyPr/>
                    <a:lstStyle/>
                    <a:p>
                      <a:endParaRPr lang="tr-TR" dirty="0"/>
                    </a:p>
                  </a:txBody>
                  <a:tcPr/>
                </a:tc>
              </a:tr>
              <a:tr h="508138">
                <a:tc>
                  <a:txBody>
                    <a:bodyPr/>
                    <a:lstStyle/>
                    <a:p>
                      <a:r>
                        <a:rPr lang="tr-TR" dirty="0" smtClean="0">
                          <a:latin typeface="+mj-lt"/>
                        </a:rPr>
                        <a:t>Fen Bilimleri </a:t>
                      </a:r>
                      <a:r>
                        <a:rPr kumimoji="0" lang="tr-TR" kern="1200" dirty="0" smtClean="0">
                          <a:solidFill>
                            <a:schemeClr val="dk1"/>
                          </a:solidFill>
                          <a:latin typeface="+mj-lt"/>
                          <a:ea typeface="+mn-ea"/>
                          <a:cs typeface="+mn-cs"/>
                        </a:rPr>
                        <a:t>Testi</a:t>
                      </a:r>
                      <a:endParaRPr lang="tr-TR" dirty="0">
                        <a:latin typeface="+mj-lt"/>
                      </a:endParaRPr>
                    </a:p>
                  </a:txBody>
                  <a:tcPr/>
                </a:tc>
                <a:tc>
                  <a:txBody>
                    <a:bodyPr/>
                    <a:lstStyle/>
                    <a:p>
                      <a:pPr algn="ctr"/>
                      <a:r>
                        <a:rPr lang="tr-TR" dirty="0" smtClean="0">
                          <a:latin typeface="+mj-lt"/>
                        </a:rPr>
                        <a:t>40</a:t>
                      </a:r>
                      <a:endParaRPr lang="tr-TR" dirty="0">
                        <a:latin typeface="+mj-lt"/>
                      </a:endParaRPr>
                    </a:p>
                  </a:txBody>
                  <a:tcPr/>
                </a:tc>
                <a:tc vMerge="1">
                  <a:txBody>
                    <a:bodyPr/>
                    <a:lstStyle/>
                    <a:p>
                      <a:endParaRPr lang="tr-TR" dirty="0"/>
                    </a:p>
                  </a:txBody>
                  <a:tcPr/>
                </a:tc>
                <a:tc vMerge="1">
                  <a:txBody>
                    <a:bodyPr/>
                    <a:lstStyle/>
                    <a:p>
                      <a:endParaRPr lang="tr-TR" dirty="0"/>
                    </a:p>
                  </a:txBody>
                  <a:tcPr/>
                </a:tc>
                <a:tc vMerge="1">
                  <a:txBody>
                    <a:bodyPr/>
                    <a:lstStyle/>
                    <a:p>
                      <a:endParaRPr lang="tr-TR" dirty="0"/>
                    </a:p>
                  </a:txBody>
                  <a:tcPr/>
                </a:tc>
              </a:tr>
              <a:tr h="508138">
                <a:tc>
                  <a:txBody>
                    <a:bodyPr/>
                    <a:lstStyle/>
                    <a:p>
                      <a:r>
                        <a:rPr lang="tr-TR" sz="2400" b="1" dirty="0" smtClean="0">
                          <a:solidFill>
                            <a:srgbClr val="FF0000"/>
                          </a:solidFill>
                          <a:latin typeface="+mj-lt"/>
                        </a:rPr>
                        <a:t>Toplam</a:t>
                      </a:r>
                      <a:endParaRPr lang="tr-TR" sz="2400" b="1" dirty="0">
                        <a:solidFill>
                          <a:srgbClr val="FF0000"/>
                        </a:solidFill>
                        <a:latin typeface="+mj-lt"/>
                      </a:endParaRPr>
                    </a:p>
                  </a:txBody>
                  <a:tcPr/>
                </a:tc>
                <a:tc>
                  <a:txBody>
                    <a:bodyPr/>
                    <a:lstStyle/>
                    <a:p>
                      <a:pPr algn="ctr"/>
                      <a:r>
                        <a:rPr lang="tr-TR" sz="2400" b="1" dirty="0" smtClean="0">
                          <a:solidFill>
                            <a:srgbClr val="FF0000"/>
                          </a:solidFill>
                          <a:latin typeface="+mj-lt"/>
                        </a:rPr>
                        <a:t>160</a:t>
                      </a:r>
                      <a:endParaRPr lang="tr-TR" sz="2400" b="1" dirty="0">
                        <a:solidFill>
                          <a:srgbClr val="FF0000"/>
                        </a:solidFill>
                        <a:latin typeface="+mj-lt"/>
                      </a:endParaRPr>
                    </a:p>
                  </a:txBody>
                  <a:tcPr/>
                </a:tc>
                <a:tc gridSpan="3">
                  <a:txBody>
                    <a:bodyPr/>
                    <a:lstStyle/>
                    <a:p>
                      <a:pPr algn="ctr"/>
                      <a:r>
                        <a:rPr lang="tr-TR" sz="2400" b="1" dirty="0" smtClean="0">
                          <a:solidFill>
                            <a:srgbClr val="FF0000"/>
                          </a:solidFill>
                          <a:latin typeface="+mj-lt"/>
                        </a:rPr>
                        <a:t>180 Dakika (3 Saat)</a:t>
                      </a:r>
                      <a:endParaRPr lang="tr-TR" sz="2400" b="1" dirty="0">
                        <a:solidFill>
                          <a:srgbClr val="FF0000"/>
                        </a:solidFill>
                        <a:latin typeface="+mj-lt"/>
                      </a:endParaRPr>
                    </a:p>
                  </a:txBody>
                  <a:tcPr/>
                </a:tc>
                <a:tc hMerge="1">
                  <a:txBody>
                    <a:bodyPr/>
                    <a:lstStyle/>
                    <a:p>
                      <a:endParaRPr lang="tr-TR" dirty="0"/>
                    </a:p>
                  </a:txBody>
                  <a:tcPr/>
                </a:tc>
                <a:tc hMerge="1">
                  <a:txBody>
                    <a:bodyPr/>
                    <a:lstStyle/>
                    <a:p>
                      <a:endParaRPr lang="tr-TR" dirty="0"/>
                    </a:p>
                  </a:txBody>
                  <a:tcPr/>
                </a:tc>
              </a:tr>
            </a:tbl>
          </a:graphicData>
        </a:graphic>
      </p:graphicFrame>
    </p:spTree>
  </p:cSld>
  <p:clrMapOvr>
    <a:masterClrMapping/>
  </p:clrMapOvr>
  <p:transition>
    <p:wedg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2800" dirty="0" smtClean="0"/>
              <a:t>YKS SAY  Puan Türünün Hesaplanmasında Testlerin Ağırlıkları (%)</a:t>
            </a:r>
            <a:endParaRPr lang="tr-TR" sz="2800" dirty="0"/>
          </a:p>
        </p:txBody>
      </p:sp>
      <p:graphicFrame>
        <p:nvGraphicFramePr>
          <p:cNvPr id="5" name="4 İçerik Yer Tutucusu"/>
          <p:cNvGraphicFramePr>
            <a:graphicFrameLocks noGrp="1"/>
          </p:cNvGraphicFramePr>
          <p:nvPr>
            <p:ph idx="1"/>
          </p:nvPr>
        </p:nvGraphicFramePr>
        <p:xfrm>
          <a:off x="457200" y="2204863"/>
          <a:ext cx="8317586" cy="3600400"/>
        </p:xfrm>
        <a:graphic>
          <a:graphicData uri="http://schemas.openxmlformats.org/drawingml/2006/table">
            <a:tbl>
              <a:tblPr firstRow="1" bandRow="1">
                <a:tableStyleId>{5C22544A-7EE6-4342-B048-85BDC9FD1C3A}</a:tableStyleId>
              </a:tblPr>
              <a:tblGrid>
                <a:gridCol w="658416"/>
                <a:gridCol w="792088"/>
                <a:gridCol w="1008112"/>
                <a:gridCol w="1286970"/>
                <a:gridCol w="961256"/>
                <a:gridCol w="1296144"/>
                <a:gridCol w="648072"/>
                <a:gridCol w="792088"/>
                <a:gridCol w="874440"/>
              </a:tblGrid>
              <a:tr h="576064">
                <a:tc>
                  <a:txBody>
                    <a:bodyPr/>
                    <a:lstStyle/>
                    <a:p>
                      <a:endParaRPr lang="tr-TR" dirty="0">
                        <a:latin typeface="+mj-lt"/>
                      </a:endParaRPr>
                    </a:p>
                  </a:txBody>
                  <a:tcPr/>
                </a:tc>
                <a:tc gridSpan="4">
                  <a:txBody>
                    <a:bodyPr/>
                    <a:lstStyle/>
                    <a:p>
                      <a:pPr algn="ctr"/>
                      <a:r>
                        <a:rPr lang="tr-TR" dirty="0" smtClean="0">
                          <a:latin typeface="+mj-lt"/>
                        </a:rPr>
                        <a:t>TYT</a:t>
                      </a:r>
                      <a:endParaRPr lang="tr-TR" dirty="0">
                        <a:latin typeface="+mj-lt"/>
                      </a:endParaRPr>
                    </a:p>
                  </a:txBody>
                  <a:tcPr/>
                </a:tc>
                <a:tc hMerge="1">
                  <a:txBody>
                    <a:bodyPr/>
                    <a:lstStyle/>
                    <a:p>
                      <a:endParaRPr lang="tr-TR" dirty="0">
                        <a:latin typeface="+mj-lt"/>
                      </a:endParaRPr>
                    </a:p>
                  </a:txBody>
                  <a:tcPr/>
                </a:tc>
                <a:tc hMerge="1">
                  <a:txBody>
                    <a:bodyPr/>
                    <a:lstStyle/>
                    <a:p>
                      <a:endParaRPr lang="tr-TR" dirty="0">
                        <a:latin typeface="+mj-lt"/>
                      </a:endParaRPr>
                    </a:p>
                  </a:txBody>
                  <a:tcPr/>
                </a:tc>
                <a:tc hMerge="1">
                  <a:txBody>
                    <a:bodyPr/>
                    <a:lstStyle/>
                    <a:p>
                      <a:endParaRPr lang="tr-TR" dirty="0">
                        <a:latin typeface="+mj-lt"/>
                      </a:endParaRPr>
                    </a:p>
                  </a:txBody>
                  <a:tcPr/>
                </a:tc>
                <a:tc gridSpan="4">
                  <a:txBody>
                    <a:bodyPr/>
                    <a:lstStyle/>
                    <a:p>
                      <a:pPr algn="ctr"/>
                      <a:r>
                        <a:rPr lang="tr-TR" dirty="0" smtClean="0">
                          <a:latin typeface="+mj-lt"/>
                        </a:rPr>
                        <a:t>AYT</a:t>
                      </a:r>
                      <a:endParaRPr lang="tr-TR" dirty="0">
                        <a:latin typeface="+mj-lt"/>
                      </a:endParaRPr>
                    </a:p>
                  </a:txBody>
                  <a:tcPr/>
                </a:tc>
                <a:tc hMerge="1">
                  <a:txBody>
                    <a:bodyPr/>
                    <a:lstStyle/>
                    <a:p>
                      <a:endParaRPr lang="tr-TR" dirty="0">
                        <a:latin typeface="+mj-lt"/>
                      </a:endParaRPr>
                    </a:p>
                  </a:txBody>
                  <a:tcPr/>
                </a:tc>
                <a:tc hMerge="1">
                  <a:txBody>
                    <a:bodyPr/>
                    <a:lstStyle/>
                    <a:p>
                      <a:endParaRPr lang="tr-TR" dirty="0">
                        <a:latin typeface="+mj-lt"/>
                      </a:endParaRPr>
                    </a:p>
                  </a:txBody>
                  <a:tcPr/>
                </a:tc>
                <a:tc hMerge="1">
                  <a:txBody>
                    <a:bodyPr/>
                    <a:lstStyle/>
                    <a:p>
                      <a:endParaRPr lang="tr-TR" dirty="0">
                        <a:latin typeface="+mj-lt"/>
                      </a:endParaRPr>
                    </a:p>
                  </a:txBody>
                  <a:tcPr/>
                </a:tc>
              </a:tr>
              <a:tr h="1008112">
                <a:tc rowSpan="2">
                  <a:txBody>
                    <a:bodyPr/>
                    <a:lstStyle/>
                    <a:p>
                      <a:pPr algn="ctr"/>
                      <a:r>
                        <a:rPr lang="tr-TR" dirty="0" smtClean="0">
                          <a:latin typeface="+mj-lt"/>
                        </a:rPr>
                        <a:t>Puan Türü</a:t>
                      </a:r>
                      <a:endParaRPr lang="tr-TR" dirty="0">
                        <a:latin typeface="+mj-lt"/>
                      </a:endParaRPr>
                    </a:p>
                  </a:txBody>
                  <a:tcPr/>
                </a:tc>
                <a:tc rowSpan="2">
                  <a:txBody>
                    <a:bodyPr/>
                    <a:lstStyle/>
                    <a:p>
                      <a:pPr algn="ctr"/>
                      <a:r>
                        <a:rPr lang="tr-TR" dirty="0" smtClean="0">
                          <a:latin typeface="+mj-lt"/>
                        </a:rPr>
                        <a:t>Türkçe Testi</a:t>
                      </a:r>
                      <a:endParaRPr lang="tr-TR" dirty="0">
                        <a:latin typeface="+mj-lt"/>
                      </a:endParaRPr>
                    </a:p>
                  </a:txBody>
                  <a:tcPr/>
                </a:tc>
                <a:tc rowSpan="2">
                  <a:txBody>
                    <a:bodyPr/>
                    <a:lstStyle/>
                    <a:p>
                      <a:pPr algn="ctr"/>
                      <a:r>
                        <a:rPr lang="tr-TR" dirty="0" smtClean="0">
                          <a:latin typeface="+mj-lt"/>
                        </a:rPr>
                        <a:t>Sosyal Bilimler Testi</a:t>
                      </a:r>
                      <a:endParaRPr lang="tr-TR" dirty="0">
                        <a:latin typeface="+mj-lt"/>
                      </a:endParaRPr>
                    </a:p>
                  </a:txBody>
                  <a:tcPr/>
                </a:tc>
                <a:tc rowSpan="2">
                  <a:txBody>
                    <a:bodyPr/>
                    <a:lstStyle/>
                    <a:p>
                      <a:pPr algn="ctr"/>
                      <a:r>
                        <a:rPr lang="tr-TR" sz="1800" dirty="0" smtClean="0">
                          <a:latin typeface="+mj-lt"/>
                        </a:rPr>
                        <a:t>Temel Matematik </a:t>
                      </a:r>
                    </a:p>
                    <a:p>
                      <a:pPr algn="ctr"/>
                      <a:r>
                        <a:rPr lang="tr-TR" sz="1800" baseline="0" dirty="0" smtClean="0">
                          <a:latin typeface="+mj-lt"/>
                        </a:rPr>
                        <a:t>Testi</a:t>
                      </a:r>
                      <a:endParaRPr lang="tr-TR" sz="1800" dirty="0">
                        <a:latin typeface="+mj-lt"/>
                      </a:endParaRPr>
                    </a:p>
                  </a:txBody>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tr-TR" kern="1200" dirty="0" smtClean="0">
                          <a:solidFill>
                            <a:schemeClr val="dk1"/>
                          </a:solidFill>
                          <a:latin typeface="+mj-lt"/>
                          <a:ea typeface="+mn-ea"/>
                          <a:cs typeface="+mn-cs"/>
                        </a:rPr>
                        <a:t>Fen Bilimleri Testi</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tr-TR" kern="1200" dirty="0" smtClean="0">
                          <a:solidFill>
                            <a:schemeClr val="dk1"/>
                          </a:solidFill>
                          <a:latin typeface="+mj-lt"/>
                          <a:ea typeface="+mn-ea"/>
                          <a:cs typeface="+mn-cs"/>
                        </a:rPr>
                        <a:t>Matematik</a:t>
                      </a:r>
                    </a:p>
                    <a:p>
                      <a:pPr algn="ctr"/>
                      <a:r>
                        <a:rPr lang="tr-TR" dirty="0" smtClean="0">
                          <a:latin typeface="+mj-lt"/>
                        </a:rPr>
                        <a:t>Testi</a:t>
                      </a:r>
                      <a:endParaRPr lang="tr-TR" dirty="0">
                        <a:latin typeface="+mj-lt"/>
                      </a:endParaRPr>
                    </a:p>
                  </a:txBody>
                  <a:tcPr/>
                </a:tc>
                <a:tc gridSpan="3">
                  <a:txBody>
                    <a:bodyPr/>
                    <a:lstStyle/>
                    <a:p>
                      <a:pPr algn="ctr"/>
                      <a:r>
                        <a:rPr lang="tr-TR" dirty="0" smtClean="0">
                          <a:latin typeface="+mj-lt"/>
                        </a:rPr>
                        <a:t>Fen Bilimleri Testi</a:t>
                      </a:r>
                      <a:endParaRPr lang="tr-TR" dirty="0">
                        <a:latin typeface="+mj-lt"/>
                      </a:endParaRPr>
                    </a:p>
                  </a:txBody>
                  <a:tcPr/>
                </a:tc>
                <a:tc hMerge="1">
                  <a:txBody>
                    <a:bodyPr/>
                    <a:lstStyle/>
                    <a:p>
                      <a:pPr algn="ctr"/>
                      <a:endParaRPr lang="tr-TR" dirty="0">
                        <a:latin typeface="+mj-lt"/>
                      </a:endParaRPr>
                    </a:p>
                  </a:txBody>
                  <a:tcPr/>
                </a:tc>
                <a:tc hMerge="1">
                  <a:txBody>
                    <a:bodyPr/>
                    <a:lstStyle/>
                    <a:p>
                      <a:pPr algn="ctr"/>
                      <a:endParaRPr lang="tr-TR" dirty="0">
                        <a:latin typeface="+mj-lt"/>
                      </a:endParaRPr>
                    </a:p>
                  </a:txBody>
                  <a:tcPr/>
                </a:tc>
              </a:tr>
              <a:tr h="576064">
                <a:tc vMerge="1">
                  <a:txBody>
                    <a:bodyPr/>
                    <a:lstStyle/>
                    <a:p>
                      <a:endParaRPr lang="tr-TR" dirty="0">
                        <a:latin typeface="+mj-lt"/>
                      </a:endParaRPr>
                    </a:p>
                  </a:txBody>
                  <a:tcPr/>
                </a:tc>
                <a:tc vMerge="1">
                  <a:txBody>
                    <a:bodyPr/>
                    <a:lstStyle/>
                    <a:p>
                      <a:endParaRPr lang="tr-TR" dirty="0">
                        <a:latin typeface="+mj-lt"/>
                      </a:endParaRPr>
                    </a:p>
                  </a:txBody>
                  <a:tcPr/>
                </a:tc>
                <a:tc vMerge="1">
                  <a:txBody>
                    <a:bodyPr/>
                    <a:lstStyle/>
                    <a:p>
                      <a:endParaRPr lang="tr-TR" dirty="0">
                        <a:latin typeface="+mj-lt"/>
                      </a:endParaRPr>
                    </a:p>
                  </a:txBody>
                  <a:tcPr/>
                </a:tc>
                <a:tc vMerge="1">
                  <a:txBody>
                    <a:bodyPr/>
                    <a:lstStyle/>
                    <a:p>
                      <a:endParaRPr lang="tr-TR" sz="1800" dirty="0">
                        <a:latin typeface="+mj-lt"/>
                      </a:endParaRPr>
                    </a:p>
                  </a:txBody>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0" lang="tr-TR" kern="1200" dirty="0" smtClean="0">
                        <a:solidFill>
                          <a:schemeClr val="dk1"/>
                        </a:solidFill>
                        <a:latin typeface="+mj-lt"/>
                        <a:ea typeface="+mn-ea"/>
                        <a:cs typeface="+mn-cs"/>
                      </a:endParaRPr>
                    </a:p>
                  </a:txBody>
                  <a:tcPr/>
                </a:tc>
                <a:tc>
                  <a:txBody>
                    <a:bodyPr/>
                    <a:lstStyle/>
                    <a:p>
                      <a:pPr algn="ctr"/>
                      <a:r>
                        <a:rPr lang="tr-TR" dirty="0" smtClean="0">
                          <a:latin typeface="+mj-lt"/>
                        </a:rPr>
                        <a:t>Matematik</a:t>
                      </a:r>
                      <a:endParaRPr lang="tr-TR" dirty="0">
                        <a:latin typeface="+mj-lt"/>
                      </a:endParaRPr>
                    </a:p>
                  </a:txBody>
                  <a:tcPr/>
                </a:tc>
                <a:tc>
                  <a:txBody>
                    <a:bodyPr/>
                    <a:lstStyle/>
                    <a:p>
                      <a:pPr algn="ctr"/>
                      <a:r>
                        <a:rPr lang="tr-TR" dirty="0" smtClean="0">
                          <a:latin typeface="+mj-lt"/>
                        </a:rPr>
                        <a:t>Fizik</a:t>
                      </a:r>
                      <a:r>
                        <a:rPr lang="tr-TR" baseline="0" dirty="0" smtClean="0">
                          <a:latin typeface="+mj-lt"/>
                        </a:rPr>
                        <a:t> </a:t>
                      </a:r>
                      <a:endParaRPr lang="tr-TR" dirty="0">
                        <a:latin typeface="+mj-lt"/>
                      </a:endParaRPr>
                    </a:p>
                  </a:txBody>
                  <a:tcPr/>
                </a:tc>
                <a:tc>
                  <a:txBody>
                    <a:bodyPr/>
                    <a:lstStyle/>
                    <a:p>
                      <a:pPr algn="ctr"/>
                      <a:r>
                        <a:rPr lang="tr-TR" dirty="0" smtClean="0">
                          <a:latin typeface="+mj-lt"/>
                        </a:rPr>
                        <a:t>Kimya</a:t>
                      </a:r>
                      <a:endParaRPr lang="tr-TR" dirty="0">
                        <a:latin typeface="+mj-lt"/>
                      </a:endParaRPr>
                    </a:p>
                  </a:txBody>
                  <a:tcPr/>
                </a:tc>
                <a:tc>
                  <a:txBody>
                    <a:bodyPr/>
                    <a:lstStyle/>
                    <a:p>
                      <a:pPr algn="ctr"/>
                      <a:r>
                        <a:rPr lang="tr-TR" dirty="0" smtClean="0">
                          <a:latin typeface="+mj-lt"/>
                        </a:rPr>
                        <a:t>Biyoloji</a:t>
                      </a:r>
                      <a:endParaRPr lang="tr-TR" dirty="0">
                        <a:latin typeface="+mj-lt"/>
                      </a:endParaRPr>
                    </a:p>
                  </a:txBody>
                  <a:tcPr/>
                </a:tc>
              </a:tr>
              <a:tr h="720080">
                <a:tc rowSpan="2">
                  <a:txBody>
                    <a:bodyPr/>
                    <a:lstStyle/>
                    <a:p>
                      <a:r>
                        <a:rPr lang="tr-TR" sz="2400" b="1" dirty="0" smtClean="0">
                          <a:latin typeface="+mj-lt"/>
                        </a:rPr>
                        <a:t>SAY</a:t>
                      </a:r>
                      <a:endParaRPr lang="tr-TR" sz="2400" b="1" dirty="0">
                        <a:latin typeface="+mj-lt"/>
                      </a:endParaRPr>
                    </a:p>
                  </a:txBody>
                  <a:tcPr/>
                </a:tc>
                <a:tc>
                  <a:txBody>
                    <a:bodyPr/>
                    <a:lstStyle/>
                    <a:p>
                      <a:pPr algn="ctr"/>
                      <a:r>
                        <a:rPr lang="tr-TR" sz="2400" b="1" dirty="0" smtClean="0">
                          <a:latin typeface="+mj-lt"/>
                        </a:rPr>
                        <a:t>13</a:t>
                      </a:r>
                      <a:endParaRPr lang="tr-TR" sz="2400" b="1" dirty="0">
                        <a:latin typeface="+mj-lt"/>
                      </a:endParaRPr>
                    </a:p>
                  </a:txBody>
                  <a:tcPr/>
                </a:tc>
                <a:tc>
                  <a:txBody>
                    <a:bodyPr/>
                    <a:lstStyle/>
                    <a:p>
                      <a:pPr algn="ctr"/>
                      <a:r>
                        <a:rPr lang="tr-TR" sz="2400" b="1" dirty="0" smtClean="0">
                          <a:latin typeface="+mj-lt"/>
                        </a:rPr>
                        <a:t>7</a:t>
                      </a:r>
                      <a:endParaRPr lang="tr-TR" sz="2400" b="1" dirty="0">
                        <a:latin typeface="+mj-lt"/>
                      </a:endParaRPr>
                    </a:p>
                  </a:txBody>
                  <a:tcPr/>
                </a:tc>
                <a:tc>
                  <a:txBody>
                    <a:bodyPr/>
                    <a:lstStyle/>
                    <a:p>
                      <a:pPr algn="ctr"/>
                      <a:r>
                        <a:rPr lang="tr-TR" sz="2400" b="1" dirty="0" smtClean="0">
                          <a:latin typeface="+mj-lt"/>
                        </a:rPr>
                        <a:t>13</a:t>
                      </a:r>
                      <a:endParaRPr lang="tr-TR" sz="2400" b="1" dirty="0">
                        <a:latin typeface="+mj-lt"/>
                      </a:endParaRPr>
                    </a:p>
                  </a:txBody>
                  <a:tcPr/>
                </a:tc>
                <a:tc>
                  <a:txBody>
                    <a:bodyPr/>
                    <a:lstStyle/>
                    <a:p>
                      <a:pPr algn="ctr"/>
                      <a:r>
                        <a:rPr lang="tr-TR" sz="2400" b="1" dirty="0" smtClean="0">
                          <a:latin typeface="+mj-lt"/>
                        </a:rPr>
                        <a:t>7</a:t>
                      </a:r>
                      <a:endParaRPr lang="tr-TR" sz="2400" b="1" dirty="0">
                        <a:latin typeface="+mj-lt"/>
                      </a:endParaRPr>
                    </a:p>
                  </a:txBody>
                  <a:tcPr/>
                </a:tc>
                <a:tc>
                  <a:txBody>
                    <a:bodyPr/>
                    <a:lstStyle/>
                    <a:p>
                      <a:pPr algn="ctr"/>
                      <a:r>
                        <a:rPr lang="tr-TR" sz="2400" b="1" dirty="0" smtClean="0">
                          <a:latin typeface="+mj-lt"/>
                        </a:rPr>
                        <a:t>30</a:t>
                      </a:r>
                      <a:endParaRPr lang="tr-TR" sz="2400" b="1" dirty="0">
                        <a:latin typeface="+mj-lt"/>
                      </a:endParaRPr>
                    </a:p>
                  </a:txBody>
                  <a:tcPr/>
                </a:tc>
                <a:tc>
                  <a:txBody>
                    <a:bodyPr/>
                    <a:lstStyle/>
                    <a:p>
                      <a:pPr algn="ctr"/>
                      <a:r>
                        <a:rPr lang="tr-TR" sz="2400" b="1" dirty="0" smtClean="0">
                          <a:latin typeface="+mj-lt"/>
                        </a:rPr>
                        <a:t>10</a:t>
                      </a:r>
                      <a:endParaRPr lang="tr-TR" sz="2400" b="1" dirty="0">
                        <a:latin typeface="+mj-lt"/>
                      </a:endParaRPr>
                    </a:p>
                  </a:txBody>
                  <a:tcPr/>
                </a:tc>
                <a:tc>
                  <a:txBody>
                    <a:bodyPr/>
                    <a:lstStyle/>
                    <a:p>
                      <a:pPr algn="ctr"/>
                      <a:r>
                        <a:rPr lang="tr-TR" sz="2400" b="1" dirty="0" smtClean="0">
                          <a:latin typeface="+mj-lt"/>
                        </a:rPr>
                        <a:t>10</a:t>
                      </a:r>
                      <a:endParaRPr lang="tr-TR" sz="2400" b="1" dirty="0">
                        <a:latin typeface="+mj-lt"/>
                      </a:endParaRPr>
                    </a:p>
                  </a:txBody>
                  <a:tcPr/>
                </a:tc>
                <a:tc>
                  <a:txBody>
                    <a:bodyPr/>
                    <a:lstStyle/>
                    <a:p>
                      <a:pPr algn="ctr"/>
                      <a:r>
                        <a:rPr lang="tr-TR" sz="2400" b="1" dirty="0" smtClean="0">
                          <a:latin typeface="+mj-lt"/>
                        </a:rPr>
                        <a:t>10</a:t>
                      </a:r>
                      <a:endParaRPr lang="tr-TR" sz="2400" b="1" dirty="0">
                        <a:latin typeface="+mj-lt"/>
                      </a:endParaRPr>
                    </a:p>
                  </a:txBody>
                  <a:tcPr/>
                </a:tc>
              </a:tr>
              <a:tr h="720080">
                <a:tc vMerge="1">
                  <a:txBody>
                    <a:bodyPr/>
                    <a:lstStyle/>
                    <a:p>
                      <a:endParaRPr lang="tr-TR" sz="2400" b="1" dirty="0">
                        <a:latin typeface="+mj-lt"/>
                      </a:endParaRPr>
                    </a:p>
                  </a:txBody>
                  <a:tcPr/>
                </a:tc>
                <a:tc gridSpan="4">
                  <a:txBody>
                    <a:bodyPr/>
                    <a:lstStyle/>
                    <a:p>
                      <a:pPr algn="ctr"/>
                      <a:r>
                        <a:rPr lang="tr-TR" sz="2400" b="1" dirty="0" smtClean="0">
                          <a:latin typeface="+mj-lt"/>
                        </a:rPr>
                        <a:t>40</a:t>
                      </a:r>
                      <a:endParaRPr lang="tr-TR" sz="2400" b="1" dirty="0">
                        <a:latin typeface="+mj-lt"/>
                      </a:endParaRPr>
                    </a:p>
                  </a:txBody>
                  <a:tcPr>
                    <a:solidFill>
                      <a:schemeClr val="tx2">
                        <a:lumMod val="40000"/>
                        <a:lumOff val="60000"/>
                      </a:schemeClr>
                    </a:solidFill>
                  </a:tcPr>
                </a:tc>
                <a:tc hMerge="1">
                  <a:txBody>
                    <a:bodyPr/>
                    <a:lstStyle/>
                    <a:p>
                      <a:pPr algn="ctr"/>
                      <a:endParaRPr lang="tr-TR" sz="2400" b="1" dirty="0">
                        <a:latin typeface="+mj-lt"/>
                      </a:endParaRPr>
                    </a:p>
                  </a:txBody>
                  <a:tcPr/>
                </a:tc>
                <a:tc hMerge="1">
                  <a:txBody>
                    <a:bodyPr/>
                    <a:lstStyle/>
                    <a:p>
                      <a:pPr algn="ctr"/>
                      <a:endParaRPr lang="tr-TR" sz="2400" b="1" dirty="0">
                        <a:latin typeface="+mj-lt"/>
                      </a:endParaRPr>
                    </a:p>
                  </a:txBody>
                  <a:tcPr/>
                </a:tc>
                <a:tc hMerge="1">
                  <a:txBody>
                    <a:bodyPr/>
                    <a:lstStyle/>
                    <a:p>
                      <a:pPr algn="ctr"/>
                      <a:endParaRPr lang="tr-TR" sz="2400" b="1" dirty="0">
                        <a:latin typeface="+mj-lt"/>
                      </a:endParaRPr>
                    </a:p>
                  </a:txBody>
                  <a:tcPr/>
                </a:tc>
                <a:tc gridSpan="4">
                  <a:txBody>
                    <a:bodyPr/>
                    <a:lstStyle/>
                    <a:p>
                      <a:pPr algn="ctr"/>
                      <a:r>
                        <a:rPr lang="tr-TR" sz="2400" b="1" dirty="0" smtClean="0">
                          <a:latin typeface="+mj-lt"/>
                        </a:rPr>
                        <a:t>60</a:t>
                      </a:r>
                      <a:endParaRPr lang="tr-TR" sz="2400" b="1" dirty="0">
                        <a:latin typeface="+mj-lt"/>
                      </a:endParaRPr>
                    </a:p>
                  </a:txBody>
                  <a:tcPr>
                    <a:solidFill>
                      <a:srgbClr val="92D050"/>
                    </a:solidFill>
                  </a:tcPr>
                </a:tc>
                <a:tc hMerge="1">
                  <a:txBody>
                    <a:bodyPr/>
                    <a:lstStyle/>
                    <a:p>
                      <a:pPr algn="ctr"/>
                      <a:endParaRPr lang="tr-TR" sz="2400" b="1" dirty="0">
                        <a:latin typeface="+mj-lt"/>
                      </a:endParaRPr>
                    </a:p>
                  </a:txBody>
                  <a:tcPr/>
                </a:tc>
                <a:tc hMerge="1">
                  <a:txBody>
                    <a:bodyPr/>
                    <a:lstStyle/>
                    <a:p>
                      <a:pPr algn="ctr"/>
                      <a:endParaRPr lang="tr-TR" sz="2400" b="1" dirty="0">
                        <a:latin typeface="+mj-lt"/>
                      </a:endParaRPr>
                    </a:p>
                  </a:txBody>
                  <a:tcPr/>
                </a:tc>
                <a:tc hMerge="1">
                  <a:txBody>
                    <a:bodyPr/>
                    <a:lstStyle/>
                    <a:p>
                      <a:pPr algn="ctr"/>
                      <a:endParaRPr lang="tr-TR" sz="2400" b="1" dirty="0">
                        <a:latin typeface="+mj-lt"/>
                      </a:endParaRPr>
                    </a:p>
                  </a:txBody>
                  <a:tcPr/>
                </a:tc>
              </a:tr>
            </a:tbl>
          </a:graphicData>
        </a:graphic>
      </p:graphicFrame>
    </p:spTree>
  </p:cSld>
  <p:clrMapOvr>
    <a:masterClrMapping/>
  </p:clrMapOvr>
  <p:transition>
    <p:wedg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2800" dirty="0" smtClean="0"/>
              <a:t>YKS EA  Puan Türünün Hesaplanmasında Testlerin Ağırlıkları (%)</a:t>
            </a:r>
            <a:endParaRPr lang="tr-TR" sz="2800" dirty="0"/>
          </a:p>
        </p:txBody>
      </p:sp>
      <p:graphicFrame>
        <p:nvGraphicFramePr>
          <p:cNvPr id="5" name="4 İçerik Yer Tutucusu"/>
          <p:cNvGraphicFramePr>
            <a:graphicFrameLocks noGrp="1"/>
          </p:cNvGraphicFramePr>
          <p:nvPr>
            <p:ph idx="1"/>
          </p:nvPr>
        </p:nvGraphicFramePr>
        <p:xfrm>
          <a:off x="179512" y="2072854"/>
          <a:ext cx="8784976" cy="3948434"/>
        </p:xfrm>
        <a:graphic>
          <a:graphicData uri="http://schemas.openxmlformats.org/drawingml/2006/table">
            <a:tbl>
              <a:tblPr firstRow="1" bandRow="1">
                <a:tableStyleId>{5C22544A-7EE6-4342-B048-85BDC9FD1C3A}</a:tableStyleId>
              </a:tblPr>
              <a:tblGrid>
                <a:gridCol w="690438"/>
                <a:gridCol w="830608"/>
                <a:gridCol w="985756"/>
                <a:gridCol w="1154519"/>
                <a:gridCol w="876542"/>
                <a:gridCol w="1241769"/>
                <a:gridCol w="1151002"/>
                <a:gridCol w="784530"/>
                <a:gridCol w="1069812"/>
              </a:tblGrid>
              <a:tr h="618056">
                <a:tc>
                  <a:txBody>
                    <a:bodyPr/>
                    <a:lstStyle/>
                    <a:p>
                      <a:endParaRPr lang="tr-TR" dirty="0">
                        <a:latin typeface="+mj-lt"/>
                      </a:endParaRPr>
                    </a:p>
                  </a:txBody>
                  <a:tcPr/>
                </a:tc>
                <a:tc gridSpan="4">
                  <a:txBody>
                    <a:bodyPr/>
                    <a:lstStyle/>
                    <a:p>
                      <a:pPr algn="ctr"/>
                      <a:r>
                        <a:rPr lang="tr-TR" dirty="0" smtClean="0">
                          <a:latin typeface="+mj-lt"/>
                        </a:rPr>
                        <a:t>TYT</a:t>
                      </a:r>
                      <a:endParaRPr lang="tr-TR" dirty="0">
                        <a:latin typeface="+mj-lt"/>
                      </a:endParaRPr>
                    </a:p>
                  </a:txBody>
                  <a:tcPr/>
                </a:tc>
                <a:tc hMerge="1">
                  <a:txBody>
                    <a:bodyPr/>
                    <a:lstStyle/>
                    <a:p>
                      <a:endParaRPr lang="tr-TR" dirty="0">
                        <a:latin typeface="+mj-lt"/>
                      </a:endParaRPr>
                    </a:p>
                  </a:txBody>
                  <a:tcPr/>
                </a:tc>
                <a:tc hMerge="1">
                  <a:txBody>
                    <a:bodyPr/>
                    <a:lstStyle/>
                    <a:p>
                      <a:endParaRPr lang="tr-TR" dirty="0">
                        <a:latin typeface="+mj-lt"/>
                      </a:endParaRPr>
                    </a:p>
                  </a:txBody>
                  <a:tcPr/>
                </a:tc>
                <a:tc hMerge="1">
                  <a:txBody>
                    <a:bodyPr/>
                    <a:lstStyle/>
                    <a:p>
                      <a:endParaRPr lang="tr-TR" dirty="0">
                        <a:latin typeface="+mj-lt"/>
                      </a:endParaRPr>
                    </a:p>
                  </a:txBody>
                  <a:tcPr/>
                </a:tc>
                <a:tc gridSpan="4">
                  <a:txBody>
                    <a:bodyPr/>
                    <a:lstStyle/>
                    <a:p>
                      <a:pPr algn="ctr"/>
                      <a:r>
                        <a:rPr lang="tr-TR" dirty="0" smtClean="0">
                          <a:latin typeface="+mj-lt"/>
                        </a:rPr>
                        <a:t>AYT</a:t>
                      </a:r>
                      <a:endParaRPr lang="tr-TR" dirty="0">
                        <a:latin typeface="+mj-lt"/>
                      </a:endParaRPr>
                    </a:p>
                  </a:txBody>
                  <a:tcPr/>
                </a:tc>
                <a:tc hMerge="1">
                  <a:txBody>
                    <a:bodyPr/>
                    <a:lstStyle/>
                    <a:p>
                      <a:endParaRPr lang="tr-TR" dirty="0">
                        <a:latin typeface="+mj-lt"/>
                      </a:endParaRPr>
                    </a:p>
                  </a:txBody>
                  <a:tcPr/>
                </a:tc>
                <a:tc hMerge="1">
                  <a:txBody>
                    <a:bodyPr/>
                    <a:lstStyle/>
                    <a:p>
                      <a:endParaRPr lang="tr-TR" dirty="0">
                        <a:latin typeface="+mj-lt"/>
                      </a:endParaRPr>
                    </a:p>
                  </a:txBody>
                  <a:tcPr/>
                </a:tc>
                <a:tc hMerge="1">
                  <a:txBody>
                    <a:bodyPr/>
                    <a:lstStyle/>
                    <a:p>
                      <a:endParaRPr lang="tr-TR" dirty="0">
                        <a:latin typeface="+mj-lt"/>
                      </a:endParaRPr>
                    </a:p>
                  </a:txBody>
                  <a:tcPr/>
                </a:tc>
              </a:tr>
              <a:tr h="1081598">
                <a:tc rowSpan="2">
                  <a:txBody>
                    <a:bodyPr/>
                    <a:lstStyle/>
                    <a:p>
                      <a:pPr algn="ctr"/>
                      <a:r>
                        <a:rPr lang="tr-TR" sz="1800" dirty="0" smtClean="0">
                          <a:latin typeface="+mj-lt"/>
                        </a:rPr>
                        <a:t>Puan Türü</a:t>
                      </a:r>
                      <a:endParaRPr lang="tr-TR" sz="1800" dirty="0">
                        <a:latin typeface="+mj-lt"/>
                      </a:endParaRPr>
                    </a:p>
                  </a:txBody>
                  <a:tcPr/>
                </a:tc>
                <a:tc rowSpan="2">
                  <a:txBody>
                    <a:bodyPr/>
                    <a:lstStyle/>
                    <a:p>
                      <a:pPr algn="ctr"/>
                      <a:r>
                        <a:rPr lang="tr-TR" sz="1600" dirty="0" smtClean="0">
                          <a:latin typeface="+mj-lt"/>
                        </a:rPr>
                        <a:t>Türkçe Testi</a:t>
                      </a:r>
                      <a:endParaRPr lang="tr-TR" sz="1600" dirty="0">
                        <a:latin typeface="+mj-lt"/>
                      </a:endParaRPr>
                    </a:p>
                  </a:txBody>
                  <a:tcPr/>
                </a:tc>
                <a:tc rowSpan="2">
                  <a:txBody>
                    <a:bodyPr/>
                    <a:lstStyle/>
                    <a:p>
                      <a:pPr algn="ctr"/>
                      <a:r>
                        <a:rPr lang="tr-TR" sz="1600" dirty="0" smtClean="0">
                          <a:latin typeface="+mj-lt"/>
                        </a:rPr>
                        <a:t>Sosyal Bilimler Testi</a:t>
                      </a:r>
                      <a:endParaRPr lang="tr-TR" sz="1600" dirty="0">
                        <a:latin typeface="+mj-lt"/>
                      </a:endParaRPr>
                    </a:p>
                  </a:txBody>
                  <a:tcPr/>
                </a:tc>
                <a:tc rowSpan="2">
                  <a:txBody>
                    <a:bodyPr/>
                    <a:lstStyle/>
                    <a:p>
                      <a:pPr algn="ctr"/>
                      <a:r>
                        <a:rPr lang="tr-TR" sz="1600" dirty="0" smtClean="0">
                          <a:latin typeface="+mj-lt"/>
                        </a:rPr>
                        <a:t>Temel </a:t>
                      </a:r>
                      <a:r>
                        <a:rPr lang="tr-TR" sz="1400" dirty="0" smtClean="0">
                          <a:latin typeface="+mj-lt"/>
                        </a:rPr>
                        <a:t>Matematik </a:t>
                      </a:r>
                    </a:p>
                    <a:p>
                      <a:pPr algn="ctr"/>
                      <a:r>
                        <a:rPr lang="tr-TR" sz="1600" baseline="0" dirty="0" smtClean="0">
                          <a:latin typeface="+mj-lt"/>
                        </a:rPr>
                        <a:t>Testi</a:t>
                      </a:r>
                      <a:endParaRPr lang="tr-TR" sz="1600" dirty="0">
                        <a:latin typeface="+mj-lt"/>
                      </a:endParaRPr>
                    </a:p>
                  </a:txBody>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tr-TR" sz="1600" kern="1200" dirty="0" smtClean="0">
                          <a:solidFill>
                            <a:schemeClr val="dk1"/>
                          </a:solidFill>
                          <a:latin typeface="+mj-lt"/>
                          <a:ea typeface="+mn-ea"/>
                          <a:cs typeface="+mn-cs"/>
                        </a:rPr>
                        <a:t>Fen Bilimleri Testi</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tr-TR" sz="1800" kern="1200" dirty="0" smtClean="0">
                          <a:solidFill>
                            <a:schemeClr val="dk1"/>
                          </a:solidFill>
                          <a:latin typeface="+mj-lt"/>
                          <a:ea typeface="+mn-ea"/>
                          <a:cs typeface="+mn-cs"/>
                        </a:rPr>
                        <a:t>Matematik</a:t>
                      </a:r>
                    </a:p>
                    <a:p>
                      <a:pPr algn="ctr"/>
                      <a:r>
                        <a:rPr lang="tr-TR" sz="1800" dirty="0" smtClean="0">
                          <a:latin typeface="+mj-lt"/>
                        </a:rPr>
                        <a:t>Testi</a:t>
                      </a:r>
                      <a:endParaRPr lang="tr-TR" sz="1800" dirty="0">
                        <a:latin typeface="+mj-lt"/>
                      </a:endParaRPr>
                    </a:p>
                  </a:txBody>
                  <a:tcPr/>
                </a:tc>
                <a:tc gridSpan="3">
                  <a:txBody>
                    <a:bodyPr/>
                    <a:lstStyle/>
                    <a:p>
                      <a:pPr algn="ctr"/>
                      <a:r>
                        <a:rPr lang="tr-TR" sz="1800" dirty="0" smtClean="0">
                          <a:latin typeface="+mj-lt"/>
                        </a:rPr>
                        <a:t>Türk Dili ve Edebiyatı- Sosyal</a:t>
                      </a:r>
                      <a:r>
                        <a:rPr lang="tr-TR" sz="1800" baseline="0" dirty="0" smtClean="0">
                          <a:latin typeface="+mj-lt"/>
                        </a:rPr>
                        <a:t> Bilimler-1 </a:t>
                      </a:r>
                      <a:r>
                        <a:rPr lang="tr-TR" sz="1800" dirty="0" smtClean="0">
                          <a:latin typeface="+mj-lt"/>
                        </a:rPr>
                        <a:t>Testi</a:t>
                      </a:r>
                      <a:endParaRPr lang="tr-TR" sz="1800" dirty="0">
                        <a:latin typeface="+mj-lt"/>
                      </a:endParaRPr>
                    </a:p>
                  </a:txBody>
                  <a:tcPr/>
                </a:tc>
                <a:tc hMerge="1">
                  <a:txBody>
                    <a:bodyPr/>
                    <a:lstStyle/>
                    <a:p>
                      <a:pPr algn="ctr"/>
                      <a:endParaRPr lang="tr-TR" dirty="0">
                        <a:latin typeface="+mj-lt"/>
                      </a:endParaRPr>
                    </a:p>
                  </a:txBody>
                  <a:tcPr/>
                </a:tc>
                <a:tc hMerge="1">
                  <a:txBody>
                    <a:bodyPr/>
                    <a:lstStyle/>
                    <a:p>
                      <a:pPr algn="ctr"/>
                      <a:endParaRPr lang="tr-TR" dirty="0">
                        <a:latin typeface="+mj-lt"/>
                      </a:endParaRPr>
                    </a:p>
                  </a:txBody>
                  <a:tcPr/>
                </a:tc>
              </a:tr>
              <a:tr h="703638">
                <a:tc vMerge="1">
                  <a:txBody>
                    <a:bodyPr/>
                    <a:lstStyle/>
                    <a:p>
                      <a:endParaRPr lang="tr-TR" dirty="0">
                        <a:latin typeface="+mj-lt"/>
                      </a:endParaRPr>
                    </a:p>
                  </a:txBody>
                  <a:tcPr/>
                </a:tc>
                <a:tc vMerge="1">
                  <a:txBody>
                    <a:bodyPr/>
                    <a:lstStyle/>
                    <a:p>
                      <a:endParaRPr lang="tr-TR" dirty="0">
                        <a:latin typeface="+mj-lt"/>
                      </a:endParaRPr>
                    </a:p>
                  </a:txBody>
                  <a:tcPr/>
                </a:tc>
                <a:tc vMerge="1">
                  <a:txBody>
                    <a:bodyPr/>
                    <a:lstStyle/>
                    <a:p>
                      <a:endParaRPr lang="tr-TR" dirty="0">
                        <a:latin typeface="+mj-lt"/>
                      </a:endParaRPr>
                    </a:p>
                  </a:txBody>
                  <a:tcPr/>
                </a:tc>
                <a:tc vMerge="1">
                  <a:txBody>
                    <a:bodyPr/>
                    <a:lstStyle/>
                    <a:p>
                      <a:endParaRPr lang="tr-TR" sz="1800" dirty="0">
                        <a:latin typeface="+mj-lt"/>
                      </a:endParaRPr>
                    </a:p>
                  </a:txBody>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0" lang="tr-TR" kern="1200" dirty="0" smtClean="0">
                        <a:solidFill>
                          <a:schemeClr val="dk1"/>
                        </a:solidFill>
                        <a:latin typeface="+mj-lt"/>
                        <a:ea typeface="+mn-ea"/>
                        <a:cs typeface="+mn-cs"/>
                      </a:endParaRPr>
                    </a:p>
                  </a:txBody>
                  <a:tcPr/>
                </a:tc>
                <a:tc>
                  <a:txBody>
                    <a:bodyPr/>
                    <a:lstStyle/>
                    <a:p>
                      <a:pPr algn="ctr"/>
                      <a:r>
                        <a:rPr lang="tr-TR" sz="1800" dirty="0" smtClean="0">
                          <a:latin typeface="+mj-lt"/>
                        </a:rPr>
                        <a:t>Matematik</a:t>
                      </a:r>
                      <a:endParaRPr lang="tr-TR" sz="1800" dirty="0">
                        <a:latin typeface="+mj-lt"/>
                      </a:endParaRPr>
                    </a:p>
                  </a:txBody>
                  <a:tcPr/>
                </a:tc>
                <a:tc>
                  <a:txBody>
                    <a:bodyPr/>
                    <a:lstStyle/>
                    <a:p>
                      <a:pPr algn="ctr"/>
                      <a:r>
                        <a:rPr kumimoji="0" lang="tr-TR" sz="1600" kern="1200" smtClean="0">
                          <a:solidFill>
                            <a:schemeClr val="dk1"/>
                          </a:solidFill>
                          <a:latin typeface="+mj-lt"/>
                          <a:ea typeface="+mn-ea"/>
                          <a:cs typeface="+mn-cs"/>
                        </a:rPr>
                        <a:t>Türk Dili ve Edebiyatı</a:t>
                      </a:r>
                      <a:endParaRPr kumimoji="0" lang="tr-TR" sz="1600" kern="1200" dirty="0">
                        <a:solidFill>
                          <a:schemeClr val="dk1"/>
                        </a:solidFill>
                        <a:latin typeface="+mj-lt"/>
                        <a:ea typeface="+mn-ea"/>
                        <a:cs typeface="+mn-cs"/>
                      </a:endParaRPr>
                    </a:p>
                  </a:txBody>
                  <a:tcPr/>
                </a:tc>
                <a:tc>
                  <a:txBody>
                    <a:bodyPr/>
                    <a:lstStyle/>
                    <a:p>
                      <a:pPr algn="ctr"/>
                      <a:r>
                        <a:rPr lang="tr-TR" sz="1600" dirty="0" smtClean="0">
                          <a:latin typeface="+mj-lt"/>
                        </a:rPr>
                        <a:t>Tarih-1</a:t>
                      </a:r>
                      <a:endParaRPr lang="tr-TR" sz="1600" dirty="0">
                        <a:latin typeface="+mj-lt"/>
                      </a:endParaRPr>
                    </a:p>
                  </a:txBody>
                  <a:tcPr/>
                </a:tc>
                <a:tc>
                  <a:txBody>
                    <a:bodyPr/>
                    <a:lstStyle/>
                    <a:p>
                      <a:pPr algn="ctr"/>
                      <a:r>
                        <a:rPr lang="tr-TR" sz="1600" dirty="0" smtClean="0">
                          <a:latin typeface="+mj-lt"/>
                        </a:rPr>
                        <a:t>Coğrafya-1</a:t>
                      </a:r>
                      <a:endParaRPr lang="tr-TR" sz="1600" dirty="0">
                        <a:latin typeface="+mj-lt"/>
                      </a:endParaRPr>
                    </a:p>
                  </a:txBody>
                  <a:tcPr/>
                </a:tc>
              </a:tr>
              <a:tr h="772571">
                <a:tc rowSpan="2">
                  <a:txBody>
                    <a:bodyPr/>
                    <a:lstStyle/>
                    <a:p>
                      <a:r>
                        <a:rPr lang="tr-TR" sz="2400" b="1" dirty="0" smtClean="0">
                          <a:latin typeface="+mj-lt"/>
                        </a:rPr>
                        <a:t>EA</a:t>
                      </a:r>
                      <a:endParaRPr lang="tr-TR" sz="2400" b="1" dirty="0">
                        <a:latin typeface="+mj-lt"/>
                      </a:endParaRPr>
                    </a:p>
                  </a:txBody>
                  <a:tcPr/>
                </a:tc>
                <a:tc>
                  <a:txBody>
                    <a:bodyPr/>
                    <a:lstStyle/>
                    <a:p>
                      <a:pPr algn="ctr"/>
                      <a:r>
                        <a:rPr lang="tr-TR" sz="2400" b="1" dirty="0" smtClean="0">
                          <a:latin typeface="+mj-lt"/>
                        </a:rPr>
                        <a:t>13</a:t>
                      </a:r>
                      <a:endParaRPr lang="tr-TR" sz="2400" b="1" dirty="0">
                        <a:latin typeface="+mj-lt"/>
                      </a:endParaRPr>
                    </a:p>
                  </a:txBody>
                  <a:tcPr/>
                </a:tc>
                <a:tc>
                  <a:txBody>
                    <a:bodyPr/>
                    <a:lstStyle/>
                    <a:p>
                      <a:pPr algn="ctr"/>
                      <a:r>
                        <a:rPr lang="tr-TR" sz="2400" b="1" dirty="0" smtClean="0">
                          <a:latin typeface="+mj-lt"/>
                        </a:rPr>
                        <a:t>7</a:t>
                      </a:r>
                      <a:endParaRPr lang="tr-TR" sz="2400" b="1" dirty="0">
                        <a:latin typeface="+mj-lt"/>
                      </a:endParaRPr>
                    </a:p>
                  </a:txBody>
                  <a:tcPr/>
                </a:tc>
                <a:tc>
                  <a:txBody>
                    <a:bodyPr/>
                    <a:lstStyle/>
                    <a:p>
                      <a:pPr algn="ctr"/>
                      <a:r>
                        <a:rPr lang="tr-TR" sz="2400" b="1" dirty="0" smtClean="0">
                          <a:latin typeface="+mj-lt"/>
                        </a:rPr>
                        <a:t>13</a:t>
                      </a:r>
                      <a:endParaRPr lang="tr-TR" sz="2400" b="1" dirty="0">
                        <a:latin typeface="+mj-lt"/>
                      </a:endParaRPr>
                    </a:p>
                  </a:txBody>
                  <a:tcPr/>
                </a:tc>
                <a:tc>
                  <a:txBody>
                    <a:bodyPr/>
                    <a:lstStyle/>
                    <a:p>
                      <a:pPr algn="ctr"/>
                      <a:r>
                        <a:rPr lang="tr-TR" sz="2400" b="1" dirty="0" smtClean="0">
                          <a:latin typeface="+mj-lt"/>
                        </a:rPr>
                        <a:t>7</a:t>
                      </a:r>
                      <a:endParaRPr lang="tr-TR" sz="2400" b="1" dirty="0">
                        <a:latin typeface="+mj-lt"/>
                      </a:endParaRPr>
                    </a:p>
                  </a:txBody>
                  <a:tcPr/>
                </a:tc>
                <a:tc>
                  <a:txBody>
                    <a:bodyPr/>
                    <a:lstStyle/>
                    <a:p>
                      <a:r>
                        <a:rPr lang="tr-TR" sz="2400" b="1" dirty="0" smtClean="0">
                          <a:latin typeface="+mj-lt"/>
                        </a:rPr>
                        <a:t>30</a:t>
                      </a:r>
                      <a:endParaRPr lang="tr-TR" sz="2400" b="1" dirty="0">
                        <a:latin typeface="+mj-lt"/>
                      </a:endParaRPr>
                    </a:p>
                  </a:txBody>
                  <a:tcPr/>
                </a:tc>
                <a:tc>
                  <a:txBody>
                    <a:bodyPr/>
                    <a:lstStyle/>
                    <a:p>
                      <a:r>
                        <a:rPr lang="tr-TR" sz="2400" b="1" dirty="0" smtClean="0">
                          <a:latin typeface="+mj-lt"/>
                        </a:rPr>
                        <a:t>18</a:t>
                      </a:r>
                      <a:endParaRPr lang="tr-TR" sz="2400" b="1" dirty="0">
                        <a:latin typeface="+mj-lt"/>
                      </a:endParaRPr>
                    </a:p>
                  </a:txBody>
                  <a:tcPr/>
                </a:tc>
                <a:tc>
                  <a:txBody>
                    <a:bodyPr/>
                    <a:lstStyle/>
                    <a:p>
                      <a:r>
                        <a:rPr lang="tr-TR" sz="2400" b="1" dirty="0" smtClean="0">
                          <a:latin typeface="+mj-lt"/>
                        </a:rPr>
                        <a:t>7</a:t>
                      </a:r>
                      <a:endParaRPr lang="tr-TR" sz="2400" b="1" dirty="0">
                        <a:latin typeface="+mj-lt"/>
                      </a:endParaRPr>
                    </a:p>
                  </a:txBody>
                  <a:tcPr/>
                </a:tc>
                <a:tc>
                  <a:txBody>
                    <a:bodyPr/>
                    <a:lstStyle/>
                    <a:p>
                      <a:r>
                        <a:rPr lang="tr-TR" sz="2400" b="1" dirty="0" smtClean="0">
                          <a:latin typeface="+mj-lt"/>
                        </a:rPr>
                        <a:t>5</a:t>
                      </a:r>
                      <a:endParaRPr lang="tr-TR" sz="2400" b="1" dirty="0">
                        <a:latin typeface="+mj-lt"/>
                      </a:endParaRPr>
                    </a:p>
                  </a:txBody>
                  <a:tcPr/>
                </a:tc>
              </a:tr>
              <a:tr h="772571">
                <a:tc vMerge="1">
                  <a:txBody>
                    <a:bodyPr/>
                    <a:lstStyle/>
                    <a:p>
                      <a:endParaRPr lang="tr-TR" sz="2400" b="1" dirty="0">
                        <a:latin typeface="+mj-lt"/>
                      </a:endParaRPr>
                    </a:p>
                  </a:txBody>
                  <a:tcPr/>
                </a:tc>
                <a:tc gridSpan="4">
                  <a:txBody>
                    <a:bodyPr/>
                    <a:lstStyle/>
                    <a:p>
                      <a:pPr algn="ctr"/>
                      <a:r>
                        <a:rPr lang="tr-TR" sz="2400" b="1" dirty="0" smtClean="0">
                          <a:latin typeface="+mj-lt"/>
                        </a:rPr>
                        <a:t>40</a:t>
                      </a:r>
                      <a:endParaRPr lang="tr-TR" sz="2400" b="1" dirty="0">
                        <a:latin typeface="+mj-lt"/>
                      </a:endParaRPr>
                    </a:p>
                  </a:txBody>
                  <a:tcPr>
                    <a:solidFill>
                      <a:schemeClr val="tx2">
                        <a:lumMod val="40000"/>
                        <a:lumOff val="60000"/>
                      </a:schemeClr>
                    </a:solidFill>
                  </a:tcPr>
                </a:tc>
                <a:tc hMerge="1">
                  <a:txBody>
                    <a:bodyPr/>
                    <a:lstStyle/>
                    <a:p>
                      <a:pPr algn="ctr"/>
                      <a:endParaRPr lang="tr-TR" sz="2400" b="1" dirty="0">
                        <a:latin typeface="+mj-lt"/>
                      </a:endParaRPr>
                    </a:p>
                  </a:txBody>
                  <a:tcPr/>
                </a:tc>
                <a:tc hMerge="1">
                  <a:txBody>
                    <a:bodyPr/>
                    <a:lstStyle/>
                    <a:p>
                      <a:pPr algn="ctr"/>
                      <a:endParaRPr lang="tr-TR" sz="2400" b="1" dirty="0">
                        <a:latin typeface="+mj-lt"/>
                      </a:endParaRPr>
                    </a:p>
                  </a:txBody>
                  <a:tcPr/>
                </a:tc>
                <a:tc hMerge="1">
                  <a:txBody>
                    <a:bodyPr/>
                    <a:lstStyle/>
                    <a:p>
                      <a:pPr algn="ctr"/>
                      <a:endParaRPr lang="tr-TR" sz="2400" b="1" dirty="0">
                        <a:latin typeface="+mj-lt"/>
                      </a:endParaRPr>
                    </a:p>
                  </a:txBody>
                  <a:tcPr/>
                </a:tc>
                <a:tc gridSpan="4">
                  <a:txBody>
                    <a:bodyPr/>
                    <a:lstStyle/>
                    <a:p>
                      <a:pPr algn="ctr"/>
                      <a:r>
                        <a:rPr lang="tr-TR" sz="2400" b="1" dirty="0" smtClean="0">
                          <a:latin typeface="+mj-lt"/>
                        </a:rPr>
                        <a:t>60</a:t>
                      </a:r>
                      <a:endParaRPr lang="tr-TR" sz="2400" b="1" dirty="0">
                        <a:latin typeface="+mj-lt"/>
                      </a:endParaRPr>
                    </a:p>
                  </a:txBody>
                  <a:tcPr>
                    <a:solidFill>
                      <a:srgbClr val="92D050"/>
                    </a:solidFill>
                  </a:tcPr>
                </a:tc>
                <a:tc hMerge="1">
                  <a:txBody>
                    <a:bodyPr/>
                    <a:lstStyle/>
                    <a:p>
                      <a:endParaRPr lang="tr-TR" sz="2400" b="1" dirty="0">
                        <a:latin typeface="+mj-lt"/>
                      </a:endParaRPr>
                    </a:p>
                  </a:txBody>
                  <a:tcPr/>
                </a:tc>
                <a:tc hMerge="1">
                  <a:txBody>
                    <a:bodyPr/>
                    <a:lstStyle/>
                    <a:p>
                      <a:endParaRPr lang="tr-TR" sz="2400" b="1" dirty="0">
                        <a:latin typeface="+mj-lt"/>
                      </a:endParaRPr>
                    </a:p>
                  </a:txBody>
                  <a:tcPr/>
                </a:tc>
                <a:tc hMerge="1">
                  <a:txBody>
                    <a:bodyPr/>
                    <a:lstStyle/>
                    <a:p>
                      <a:endParaRPr lang="tr-TR" sz="2400" b="1" dirty="0">
                        <a:latin typeface="+mj-lt"/>
                      </a:endParaRPr>
                    </a:p>
                  </a:txBody>
                  <a:tcPr/>
                </a:tc>
              </a:tr>
            </a:tbl>
          </a:graphicData>
        </a:graphic>
      </p:graphicFrame>
    </p:spTree>
  </p:cSld>
  <p:clrMapOvr>
    <a:masterClrMapping/>
  </p:clrMapOvr>
  <p:transition>
    <p:wedg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2800" dirty="0" smtClean="0"/>
              <a:t>YKS SÖZ  Puan Türünün Hesaplanmasında Testlerin Ağırlıkları (%)</a:t>
            </a:r>
            <a:endParaRPr lang="tr-TR" sz="2800" dirty="0"/>
          </a:p>
        </p:txBody>
      </p:sp>
      <p:graphicFrame>
        <p:nvGraphicFramePr>
          <p:cNvPr id="5" name="4 İçerik Yer Tutucusu"/>
          <p:cNvGraphicFramePr>
            <a:graphicFrameLocks noGrp="1"/>
          </p:cNvGraphicFramePr>
          <p:nvPr>
            <p:ph idx="1"/>
          </p:nvPr>
        </p:nvGraphicFramePr>
        <p:xfrm>
          <a:off x="251520" y="2276872"/>
          <a:ext cx="8712972" cy="3957869"/>
        </p:xfrm>
        <a:graphic>
          <a:graphicData uri="http://schemas.openxmlformats.org/drawingml/2006/table">
            <a:tbl>
              <a:tblPr firstRow="1" bandRow="1">
                <a:tableStyleId>{5C22544A-7EE6-4342-B048-85BDC9FD1C3A}</a:tableStyleId>
              </a:tblPr>
              <a:tblGrid>
                <a:gridCol w="726081"/>
                <a:gridCol w="726081"/>
                <a:gridCol w="726081"/>
                <a:gridCol w="726081"/>
                <a:gridCol w="726081"/>
                <a:gridCol w="726081"/>
                <a:gridCol w="726081"/>
                <a:gridCol w="726081"/>
                <a:gridCol w="726081"/>
                <a:gridCol w="726081"/>
                <a:gridCol w="726081"/>
                <a:gridCol w="726081"/>
              </a:tblGrid>
              <a:tr h="567978">
                <a:tc>
                  <a:txBody>
                    <a:bodyPr/>
                    <a:lstStyle/>
                    <a:p>
                      <a:endParaRPr lang="tr-TR" dirty="0">
                        <a:latin typeface="+mj-lt"/>
                      </a:endParaRPr>
                    </a:p>
                  </a:txBody>
                  <a:tcPr/>
                </a:tc>
                <a:tc gridSpan="4">
                  <a:txBody>
                    <a:bodyPr/>
                    <a:lstStyle/>
                    <a:p>
                      <a:pPr algn="ctr"/>
                      <a:r>
                        <a:rPr lang="tr-TR" dirty="0" smtClean="0">
                          <a:latin typeface="+mj-lt"/>
                        </a:rPr>
                        <a:t>TYT</a:t>
                      </a:r>
                      <a:endParaRPr lang="tr-TR" dirty="0">
                        <a:latin typeface="+mj-lt"/>
                      </a:endParaRPr>
                    </a:p>
                  </a:txBody>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tc gridSpan="7">
                  <a:txBody>
                    <a:bodyPr/>
                    <a:lstStyle/>
                    <a:p>
                      <a:pPr algn="ctr"/>
                      <a:r>
                        <a:rPr lang="tr-TR" dirty="0" smtClean="0">
                          <a:latin typeface="+mj-lt"/>
                        </a:rPr>
                        <a:t>AYT</a:t>
                      </a:r>
                      <a:endParaRPr lang="tr-TR" dirty="0">
                        <a:latin typeface="+mj-lt"/>
                      </a:endParaRPr>
                    </a:p>
                  </a:txBody>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tr>
              <a:tr h="1400495">
                <a:tc rowSpan="2">
                  <a:txBody>
                    <a:bodyPr/>
                    <a:lstStyle/>
                    <a:p>
                      <a:pPr algn="ctr"/>
                      <a:r>
                        <a:rPr lang="tr-TR" sz="1400" dirty="0" smtClean="0">
                          <a:latin typeface="+mj-lt"/>
                        </a:rPr>
                        <a:t>Puan Türü</a:t>
                      </a:r>
                      <a:endParaRPr lang="tr-TR" sz="1400" dirty="0">
                        <a:latin typeface="+mj-lt"/>
                      </a:endParaRPr>
                    </a:p>
                  </a:txBody>
                  <a:tcPr/>
                </a:tc>
                <a:tc rowSpan="2">
                  <a:txBody>
                    <a:bodyPr/>
                    <a:lstStyle/>
                    <a:p>
                      <a:pPr algn="ctr"/>
                      <a:r>
                        <a:rPr lang="tr-TR" sz="1400" dirty="0" smtClean="0">
                          <a:latin typeface="+mj-lt"/>
                        </a:rPr>
                        <a:t>Türkçe Testi</a:t>
                      </a:r>
                      <a:endParaRPr lang="tr-TR" sz="1400" dirty="0">
                        <a:latin typeface="+mj-lt"/>
                      </a:endParaRPr>
                    </a:p>
                  </a:txBody>
                  <a:tcPr/>
                </a:tc>
                <a:tc rowSpan="2">
                  <a:txBody>
                    <a:bodyPr/>
                    <a:lstStyle/>
                    <a:p>
                      <a:pPr algn="ctr"/>
                      <a:r>
                        <a:rPr lang="tr-TR" sz="1400" dirty="0" smtClean="0">
                          <a:latin typeface="+mj-lt"/>
                        </a:rPr>
                        <a:t>Sosyal Bil. Testi</a:t>
                      </a:r>
                      <a:endParaRPr lang="tr-TR" sz="1400" dirty="0">
                        <a:latin typeface="+mj-lt"/>
                      </a:endParaRPr>
                    </a:p>
                  </a:txBody>
                  <a:tcPr/>
                </a:tc>
                <a:tc rowSpan="2">
                  <a:txBody>
                    <a:bodyPr/>
                    <a:lstStyle/>
                    <a:p>
                      <a:pPr algn="ctr"/>
                      <a:r>
                        <a:rPr lang="tr-TR" sz="1400" dirty="0" smtClean="0">
                          <a:latin typeface="+mj-lt"/>
                        </a:rPr>
                        <a:t>Temel Mat. </a:t>
                      </a:r>
                    </a:p>
                    <a:p>
                      <a:pPr algn="ctr"/>
                      <a:r>
                        <a:rPr lang="tr-TR" sz="1400" baseline="0" dirty="0" smtClean="0">
                          <a:latin typeface="+mj-lt"/>
                        </a:rPr>
                        <a:t>Testi</a:t>
                      </a:r>
                      <a:endParaRPr lang="tr-TR" sz="1400" dirty="0">
                        <a:latin typeface="+mj-lt"/>
                      </a:endParaRPr>
                    </a:p>
                  </a:txBody>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tr-TR" sz="1400" kern="1200" dirty="0" smtClean="0">
                          <a:solidFill>
                            <a:schemeClr val="dk1"/>
                          </a:solidFill>
                          <a:latin typeface="+mj-lt"/>
                          <a:ea typeface="+mn-ea"/>
                          <a:cs typeface="+mn-cs"/>
                        </a:rPr>
                        <a:t>Fen Bil.</a:t>
                      </a:r>
                    </a:p>
                    <a:p>
                      <a:pPr marL="0" marR="0" indent="0" algn="ctr" defTabSz="914400" rtl="0" eaLnBrk="1" fontAlgn="auto" latinLnBrk="0" hangingPunct="1">
                        <a:lnSpc>
                          <a:spcPct val="100000"/>
                        </a:lnSpc>
                        <a:spcBef>
                          <a:spcPts val="0"/>
                        </a:spcBef>
                        <a:spcAft>
                          <a:spcPts val="0"/>
                        </a:spcAft>
                        <a:buClrTx/>
                        <a:buSzTx/>
                        <a:buFontTx/>
                        <a:buNone/>
                        <a:tabLst/>
                        <a:defRPr/>
                      </a:pPr>
                      <a:r>
                        <a:rPr kumimoji="0" lang="tr-TR" sz="1400" kern="1200" dirty="0" smtClean="0">
                          <a:solidFill>
                            <a:schemeClr val="dk1"/>
                          </a:solidFill>
                          <a:latin typeface="+mj-lt"/>
                          <a:ea typeface="+mn-ea"/>
                          <a:cs typeface="+mn-cs"/>
                        </a:rPr>
                        <a:t>Testi</a:t>
                      </a:r>
                    </a:p>
                  </a:txBody>
                  <a:tcPr/>
                </a:tc>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800" kern="1200" dirty="0" smtClean="0">
                          <a:solidFill>
                            <a:schemeClr val="dk1"/>
                          </a:solidFill>
                          <a:latin typeface="+mj-lt"/>
                          <a:ea typeface="+mn-ea"/>
                          <a:cs typeface="+mn-cs"/>
                        </a:rPr>
                        <a:t>Türk Dili ve Edebiyatı- Sosyal</a:t>
                      </a:r>
                      <a:r>
                        <a:rPr kumimoji="0" lang="tr-TR" sz="1800" kern="1200" baseline="0" dirty="0" smtClean="0">
                          <a:solidFill>
                            <a:schemeClr val="dk1"/>
                          </a:solidFill>
                          <a:latin typeface="+mj-lt"/>
                          <a:ea typeface="+mn-ea"/>
                          <a:cs typeface="+mn-cs"/>
                        </a:rPr>
                        <a:t> Bilimler-1 </a:t>
                      </a:r>
                      <a:r>
                        <a:rPr kumimoji="0" lang="tr-TR" sz="1800" kern="1200" dirty="0" smtClean="0">
                          <a:solidFill>
                            <a:schemeClr val="dk1"/>
                          </a:solidFill>
                          <a:latin typeface="+mj-lt"/>
                          <a:ea typeface="+mn-ea"/>
                          <a:cs typeface="+mn-cs"/>
                        </a:rPr>
                        <a:t>Testi</a:t>
                      </a:r>
                    </a:p>
                    <a:p>
                      <a:endParaRPr lang="tr-TR" dirty="0">
                        <a:latin typeface="+mj-lt"/>
                      </a:endParaRPr>
                    </a:p>
                  </a:txBody>
                  <a:tcPr/>
                </a:tc>
                <a:tc hMerge="1">
                  <a:txBody>
                    <a:bodyPr/>
                    <a:lstStyle/>
                    <a:p>
                      <a:endParaRPr lang="tr-TR" dirty="0"/>
                    </a:p>
                  </a:txBody>
                  <a:tcPr/>
                </a:tc>
                <a:tc hMerge="1">
                  <a:txBody>
                    <a:bodyPr/>
                    <a:lstStyle/>
                    <a:p>
                      <a:endParaRPr lang="tr-TR" dirty="0"/>
                    </a:p>
                  </a:txBody>
                  <a:tcPr/>
                </a:tc>
                <a:tc grid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800" kern="1200" dirty="0" smtClean="0">
                          <a:solidFill>
                            <a:schemeClr val="dk1"/>
                          </a:solidFill>
                          <a:latin typeface="+mj-lt"/>
                          <a:ea typeface="+mn-ea"/>
                          <a:cs typeface="+mn-cs"/>
                        </a:rPr>
                        <a:t>Sosyal</a:t>
                      </a:r>
                      <a:r>
                        <a:rPr kumimoji="0" lang="tr-TR" sz="1800" kern="1200" baseline="0" dirty="0" smtClean="0">
                          <a:solidFill>
                            <a:schemeClr val="dk1"/>
                          </a:solidFill>
                          <a:latin typeface="+mj-lt"/>
                          <a:ea typeface="+mn-ea"/>
                          <a:cs typeface="+mn-cs"/>
                        </a:rPr>
                        <a:t> Bilimler-2 </a:t>
                      </a:r>
                      <a:r>
                        <a:rPr kumimoji="0" lang="tr-TR" sz="1800" kern="1200" dirty="0" smtClean="0">
                          <a:solidFill>
                            <a:schemeClr val="dk1"/>
                          </a:solidFill>
                          <a:latin typeface="+mj-lt"/>
                          <a:ea typeface="+mn-ea"/>
                          <a:cs typeface="+mn-cs"/>
                        </a:rPr>
                        <a:t>Testi</a:t>
                      </a:r>
                    </a:p>
                    <a:p>
                      <a:endParaRPr lang="tr-TR" dirty="0" smtClean="0">
                        <a:latin typeface="+mj-lt"/>
                      </a:endParaRPr>
                    </a:p>
                    <a:p>
                      <a:endParaRPr lang="tr-TR" dirty="0">
                        <a:latin typeface="+mj-lt"/>
                      </a:endParaRPr>
                    </a:p>
                  </a:txBody>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tr>
              <a:tr h="567978">
                <a:tc vMerge="1">
                  <a:txBody>
                    <a:bodyPr/>
                    <a:lstStyle/>
                    <a:p>
                      <a:endParaRPr lang="tr-TR" dirty="0">
                        <a:latin typeface="+mj-lt"/>
                      </a:endParaRPr>
                    </a:p>
                  </a:txBody>
                  <a:tcPr/>
                </a:tc>
                <a:tc vMerge="1">
                  <a:txBody>
                    <a:bodyPr/>
                    <a:lstStyle/>
                    <a:p>
                      <a:endParaRPr lang="tr-TR" dirty="0">
                        <a:latin typeface="+mj-lt"/>
                      </a:endParaRPr>
                    </a:p>
                  </a:txBody>
                  <a:tcPr/>
                </a:tc>
                <a:tc vMerge="1">
                  <a:txBody>
                    <a:bodyPr/>
                    <a:lstStyle/>
                    <a:p>
                      <a:endParaRPr lang="tr-TR" dirty="0">
                        <a:latin typeface="+mj-lt"/>
                      </a:endParaRPr>
                    </a:p>
                  </a:txBody>
                  <a:tcPr/>
                </a:tc>
                <a:tc vMerge="1">
                  <a:txBody>
                    <a:bodyPr/>
                    <a:lstStyle/>
                    <a:p>
                      <a:endParaRPr lang="tr-TR" sz="1800" dirty="0">
                        <a:latin typeface="+mj-lt"/>
                      </a:endParaRPr>
                    </a:p>
                  </a:txBody>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0" lang="tr-TR" kern="1200" dirty="0" smtClean="0">
                        <a:solidFill>
                          <a:schemeClr val="dk1"/>
                        </a:solidFill>
                        <a:latin typeface="+mj-lt"/>
                        <a:ea typeface="+mn-ea"/>
                        <a:cs typeface="+mn-cs"/>
                      </a:endParaRPr>
                    </a:p>
                  </a:txBody>
                  <a:tcPr/>
                </a:tc>
                <a:tc>
                  <a:txBody>
                    <a:bodyPr/>
                    <a:lstStyle/>
                    <a:p>
                      <a:pPr algn="ctr"/>
                      <a:r>
                        <a:rPr kumimoji="0" lang="tr-TR" sz="1600" kern="1200" dirty="0" smtClean="0">
                          <a:solidFill>
                            <a:schemeClr val="dk1"/>
                          </a:solidFill>
                          <a:latin typeface="+mj-lt"/>
                          <a:ea typeface="+mn-ea"/>
                          <a:cs typeface="+mn-cs"/>
                        </a:rPr>
                        <a:t>Türk Dili ve Ed.</a:t>
                      </a:r>
                      <a:endParaRPr kumimoji="0" lang="tr-TR" sz="1600" kern="1200" dirty="0">
                        <a:solidFill>
                          <a:schemeClr val="dk1"/>
                        </a:solidFill>
                        <a:latin typeface="+mj-lt"/>
                        <a:ea typeface="+mn-ea"/>
                        <a:cs typeface="+mn-cs"/>
                      </a:endParaRPr>
                    </a:p>
                  </a:txBody>
                  <a:tcPr/>
                </a:tc>
                <a:tc>
                  <a:txBody>
                    <a:bodyPr/>
                    <a:lstStyle/>
                    <a:p>
                      <a:pPr algn="ctr"/>
                      <a:r>
                        <a:rPr lang="tr-TR" sz="1600" dirty="0" smtClean="0">
                          <a:latin typeface="+mj-lt"/>
                        </a:rPr>
                        <a:t>Tarih-1</a:t>
                      </a:r>
                      <a:endParaRPr lang="tr-TR" sz="1600" dirty="0">
                        <a:latin typeface="+mj-lt"/>
                      </a:endParaRPr>
                    </a:p>
                  </a:txBody>
                  <a:tcPr/>
                </a:tc>
                <a:tc>
                  <a:txBody>
                    <a:bodyPr/>
                    <a:lstStyle/>
                    <a:p>
                      <a:pPr algn="ctr"/>
                      <a:r>
                        <a:rPr lang="tr-TR" sz="1600" dirty="0" err="1" smtClean="0">
                          <a:latin typeface="+mj-lt"/>
                        </a:rPr>
                        <a:t>Coğ</a:t>
                      </a:r>
                      <a:r>
                        <a:rPr lang="tr-TR" sz="1600" dirty="0" smtClean="0">
                          <a:latin typeface="+mj-lt"/>
                        </a:rPr>
                        <a:t>-1</a:t>
                      </a:r>
                      <a:endParaRPr lang="tr-TR" sz="1600" dirty="0">
                        <a:latin typeface="+mj-lt"/>
                      </a:endParaRPr>
                    </a:p>
                  </a:txBody>
                  <a:tcPr/>
                </a:tc>
                <a:tc>
                  <a:txBody>
                    <a:bodyPr/>
                    <a:lstStyle/>
                    <a:p>
                      <a:pPr algn="ctr"/>
                      <a:r>
                        <a:rPr lang="tr-TR" sz="1600" dirty="0" smtClean="0">
                          <a:latin typeface="+mj-lt"/>
                        </a:rPr>
                        <a:t>Tarih-2</a:t>
                      </a:r>
                      <a:endParaRPr lang="tr-TR" sz="1600" dirty="0">
                        <a:latin typeface="+mj-lt"/>
                      </a:endParaRPr>
                    </a:p>
                  </a:txBody>
                  <a:tcPr/>
                </a:tc>
                <a:tc>
                  <a:txBody>
                    <a:bodyPr/>
                    <a:lstStyle/>
                    <a:p>
                      <a:pPr algn="ctr"/>
                      <a:r>
                        <a:rPr lang="tr-TR" sz="1600" dirty="0" err="1" smtClean="0">
                          <a:latin typeface="+mj-lt"/>
                        </a:rPr>
                        <a:t>Coğ</a:t>
                      </a:r>
                      <a:r>
                        <a:rPr lang="tr-TR" sz="1600" dirty="0" smtClean="0">
                          <a:latin typeface="+mj-lt"/>
                        </a:rPr>
                        <a:t>-2</a:t>
                      </a:r>
                      <a:endParaRPr lang="tr-TR" sz="1600" dirty="0">
                        <a:latin typeface="+mj-lt"/>
                      </a:endParaRPr>
                    </a:p>
                  </a:txBody>
                  <a:tcPr/>
                </a:tc>
                <a:tc>
                  <a:txBody>
                    <a:bodyPr/>
                    <a:lstStyle/>
                    <a:p>
                      <a:pPr algn="ctr"/>
                      <a:r>
                        <a:rPr lang="tr-TR" sz="1600" dirty="0" err="1" smtClean="0">
                          <a:latin typeface="+mj-lt"/>
                        </a:rPr>
                        <a:t>Fel</a:t>
                      </a:r>
                      <a:r>
                        <a:rPr lang="tr-TR" sz="1600" dirty="0" smtClean="0">
                          <a:latin typeface="+mj-lt"/>
                        </a:rPr>
                        <a:t>. Grubu</a:t>
                      </a:r>
                    </a:p>
                  </a:txBody>
                  <a:tcPr/>
                </a:tc>
                <a:tc>
                  <a:txBody>
                    <a:bodyPr/>
                    <a:lstStyle/>
                    <a:p>
                      <a:pPr algn="ctr"/>
                      <a:r>
                        <a:rPr lang="tr-TR" sz="1600" dirty="0" smtClean="0">
                          <a:latin typeface="+mj-lt"/>
                        </a:rPr>
                        <a:t>Din K. ve</a:t>
                      </a:r>
                      <a:r>
                        <a:rPr lang="tr-TR" sz="1600" baseline="0" dirty="0" smtClean="0">
                          <a:latin typeface="+mj-lt"/>
                        </a:rPr>
                        <a:t> Ah. B</a:t>
                      </a:r>
                      <a:r>
                        <a:rPr lang="tr-TR" sz="1800" baseline="0" dirty="0" smtClean="0">
                          <a:latin typeface="+mj-lt"/>
                        </a:rPr>
                        <a:t>il.</a:t>
                      </a:r>
                      <a:endParaRPr lang="tr-TR" dirty="0">
                        <a:latin typeface="+mj-lt"/>
                      </a:endParaRPr>
                    </a:p>
                  </a:txBody>
                  <a:tcPr/>
                </a:tc>
              </a:tr>
              <a:tr h="567978">
                <a:tc rowSpan="2">
                  <a:txBody>
                    <a:bodyPr/>
                    <a:lstStyle/>
                    <a:p>
                      <a:r>
                        <a:rPr lang="tr-TR" b="1" dirty="0" smtClean="0">
                          <a:latin typeface="+mj-lt"/>
                        </a:rPr>
                        <a:t>SÖZ</a:t>
                      </a:r>
                      <a:endParaRPr lang="tr-TR" b="1" dirty="0">
                        <a:latin typeface="+mj-lt"/>
                      </a:endParaRPr>
                    </a:p>
                  </a:txBody>
                  <a:tcPr/>
                </a:tc>
                <a:tc>
                  <a:txBody>
                    <a:bodyPr/>
                    <a:lstStyle/>
                    <a:p>
                      <a:pPr algn="ctr"/>
                      <a:r>
                        <a:rPr lang="tr-TR" b="1" dirty="0" smtClean="0">
                          <a:latin typeface="+mj-lt"/>
                        </a:rPr>
                        <a:t>13</a:t>
                      </a:r>
                      <a:endParaRPr lang="tr-TR" b="1" dirty="0">
                        <a:latin typeface="+mj-lt"/>
                      </a:endParaRPr>
                    </a:p>
                  </a:txBody>
                  <a:tcPr/>
                </a:tc>
                <a:tc>
                  <a:txBody>
                    <a:bodyPr/>
                    <a:lstStyle/>
                    <a:p>
                      <a:pPr algn="ctr"/>
                      <a:r>
                        <a:rPr lang="tr-TR" b="1" dirty="0" smtClean="0">
                          <a:latin typeface="+mj-lt"/>
                        </a:rPr>
                        <a:t>7</a:t>
                      </a:r>
                      <a:endParaRPr lang="tr-TR" b="1" dirty="0">
                        <a:latin typeface="+mj-lt"/>
                      </a:endParaRPr>
                    </a:p>
                  </a:txBody>
                  <a:tcPr/>
                </a:tc>
                <a:tc>
                  <a:txBody>
                    <a:bodyPr/>
                    <a:lstStyle/>
                    <a:p>
                      <a:pPr algn="ctr"/>
                      <a:r>
                        <a:rPr lang="tr-TR" b="1" dirty="0" smtClean="0">
                          <a:latin typeface="+mj-lt"/>
                        </a:rPr>
                        <a:t>13</a:t>
                      </a:r>
                      <a:endParaRPr lang="tr-TR" b="1" dirty="0">
                        <a:latin typeface="+mj-lt"/>
                      </a:endParaRPr>
                    </a:p>
                  </a:txBody>
                  <a:tcPr/>
                </a:tc>
                <a:tc>
                  <a:txBody>
                    <a:bodyPr/>
                    <a:lstStyle/>
                    <a:p>
                      <a:pPr algn="ctr"/>
                      <a:r>
                        <a:rPr lang="tr-TR" b="1" dirty="0" smtClean="0">
                          <a:latin typeface="+mj-lt"/>
                        </a:rPr>
                        <a:t>7</a:t>
                      </a:r>
                      <a:endParaRPr lang="tr-TR" b="1" dirty="0">
                        <a:latin typeface="+mj-lt"/>
                      </a:endParaRPr>
                    </a:p>
                  </a:txBody>
                  <a:tcPr/>
                </a:tc>
                <a:tc>
                  <a:txBody>
                    <a:bodyPr/>
                    <a:lstStyle/>
                    <a:p>
                      <a:pPr algn="ctr"/>
                      <a:r>
                        <a:rPr lang="tr-TR" b="1" dirty="0" smtClean="0">
                          <a:latin typeface="+mj-lt"/>
                        </a:rPr>
                        <a:t>18</a:t>
                      </a:r>
                      <a:endParaRPr lang="tr-TR" b="1" dirty="0">
                        <a:latin typeface="+mj-lt"/>
                      </a:endParaRPr>
                    </a:p>
                  </a:txBody>
                  <a:tcPr/>
                </a:tc>
                <a:tc>
                  <a:txBody>
                    <a:bodyPr/>
                    <a:lstStyle/>
                    <a:p>
                      <a:pPr algn="ctr"/>
                      <a:r>
                        <a:rPr lang="tr-TR" b="1" dirty="0" smtClean="0">
                          <a:latin typeface="+mj-lt"/>
                        </a:rPr>
                        <a:t>7</a:t>
                      </a:r>
                      <a:endParaRPr lang="tr-TR" b="1" dirty="0">
                        <a:latin typeface="+mj-lt"/>
                      </a:endParaRPr>
                    </a:p>
                  </a:txBody>
                  <a:tcPr/>
                </a:tc>
                <a:tc>
                  <a:txBody>
                    <a:bodyPr/>
                    <a:lstStyle/>
                    <a:p>
                      <a:pPr algn="ctr"/>
                      <a:r>
                        <a:rPr lang="tr-TR" b="1" dirty="0" smtClean="0">
                          <a:latin typeface="+mj-lt"/>
                        </a:rPr>
                        <a:t>5</a:t>
                      </a:r>
                      <a:endParaRPr lang="tr-TR" b="1" dirty="0">
                        <a:latin typeface="+mj-lt"/>
                      </a:endParaRPr>
                    </a:p>
                  </a:txBody>
                  <a:tcPr/>
                </a:tc>
                <a:tc>
                  <a:txBody>
                    <a:bodyPr/>
                    <a:lstStyle/>
                    <a:p>
                      <a:pPr algn="ctr"/>
                      <a:r>
                        <a:rPr lang="tr-TR" b="1" dirty="0" smtClean="0">
                          <a:latin typeface="+mj-lt"/>
                        </a:rPr>
                        <a:t>8</a:t>
                      </a:r>
                      <a:endParaRPr lang="tr-TR" b="1" dirty="0">
                        <a:latin typeface="+mj-lt"/>
                      </a:endParaRPr>
                    </a:p>
                  </a:txBody>
                  <a:tcPr/>
                </a:tc>
                <a:tc>
                  <a:txBody>
                    <a:bodyPr/>
                    <a:lstStyle/>
                    <a:p>
                      <a:pPr algn="ctr"/>
                      <a:r>
                        <a:rPr lang="tr-TR" b="1" dirty="0" smtClean="0">
                          <a:latin typeface="+mj-lt"/>
                        </a:rPr>
                        <a:t>8</a:t>
                      </a:r>
                      <a:endParaRPr lang="tr-TR" b="1" dirty="0">
                        <a:latin typeface="+mj-lt"/>
                      </a:endParaRPr>
                    </a:p>
                  </a:txBody>
                  <a:tcPr/>
                </a:tc>
                <a:tc>
                  <a:txBody>
                    <a:bodyPr/>
                    <a:lstStyle/>
                    <a:p>
                      <a:pPr algn="ctr"/>
                      <a:r>
                        <a:rPr lang="tr-TR" b="1" dirty="0" smtClean="0">
                          <a:latin typeface="+mj-lt"/>
                        </a:rPr>
                        <a:t>9</a:t>
                      </a:r>
                      <a:endParaRPr lang="tr-TR" b="1" dirty="0">
                        <a:latin typeface="+mj-lt"/>
                      </a:endParaRPr>
                    </a:p>
                  </a:txBody>
                  <a:tcPr/>
                </a:tc>
                <a:tc>
                  <a:txBody>
                    <a:bodyPr/>
                    <a:lstStyle/>
                    <a:p>
                      <a:pPr algn="ctr"/>
                      <a:r>
                        <a:rPr lang="tr-TR" b="1" dirty="0" smtClean="0">
                          <a:latin typeface="+mj-lt"/>
                        </a:rPr>
                        <a:t>5</a:t>
                      </a:r>
                      <a:endParaRPr lang="tr-TR" b="1" dirty="0">
                        <a:latin typeface="+mj-lt"/>
                      </a:endParaRPr>
                    </a:p>
                  </a:txBody>
                  <a:tcPr/>
                </a:tc>
              </a:tr>
              <a:tr h="567978">
                <a:tc vMerge="1">
                  <a:txBody>
                    <a:bodyPr/>
                    <a:lstStyle/>
                    <a:p>
                      <a:endParaRPr lang="tr-TR" dirty="0">
                        <a:latin typeface="+mj-lt"/>
                      </a:endParaRPr>
                    </a:p>
                  </a:txBody>
                  <a:tcPr/>
                </a:tc>
                <a:tc gridSpan="4">
                  <a:txBody>
                    <a:bodyPr/>
                    <a:lstStyle/>
                    <a:p>
                      <a:pPr algn="ctr"/>
                      <a:r>
                        <a:rPr lang="tr-TR" b="1" dirty="0" smtClean="0">
                          <a:latin typeface="+mj-lt"/>
                        </a:rPr>
                        <a:t>40</a:t>
                      </a:r>
                      <a:endParaRPr lang="tr-TR" b="1" dirty="0">
                        <a:latin typeface="+mj-lt"/>
                      </a:endParaRPr>
                    </a:p>
                  </a:txBody>
                  <a:tcPr>
                    <a:solidFill>
                      <a:schemeClr val="bg2">
                        <a:lumMod val="75000"/>
                      </a:schemeClr>
                    </a:solidFill>
                  </a:tcPr>
                </a:tc>
                <a:tc hMerge="1">
                  <a:txBody>
                    <a:bodyPr/>
                    <a:lstStyle/>
                    <a:p>
                      <a:endParaRPr lang="tr-TR" dirty="0">
                        <a:latin typeface="+mj-lt"/>
                      </a:endParaRPr>
                    </a:p>
                  </a:txBody>
                  <a:tcPr/>
                </a:tc>
                <a:tc hMerge="1">
                  <a:txBody>
                    <a:bodyPr/>
                    <a:lstStyle/>
                    <a:p>
                      <a:endParaRPr lang="tr-TR" dirty="0">
                        <a:latin typeface="+mj-lt"/>
                      </a:endParaRPr>
                    </a:p>
                  </a:txBody>
                  <a:tcPr/>
                </a:tc>
                <a:tc hMerge="1">
                  <a:txBody>
                    <a:bodyPr/>
                    <a:lstStyle/>
                    <a:p>
                      <a:endParaRPr lang="tr-TR" dirty="0">
                        <a:latin typeface="+mj-lt"/>
                      </a:endParaRPr>
                    </a:p>
                  </a:txBody>
                  <a:tcPr/>
                </a:tc>
                <a:tc gridSpan="7">
                  <a:txBody>
                    <a:bodyPr/>
                    <a:lstStyle/>
                    <a:p>
                      <a:pPr algn="ctr"/>
                      <a:r>
                        <a:rPr lang="tr-TR" b="1" dirty="0" smtClean="0">
                          <a:latin typeface="+mj-lt"/>
                        </a:rPr>
                        <a:t>60</a:t>
                      </a:r>
                      <a:endParaRPr lang="tr-TR" b="1" dirty="0">
                        <a:latin typeface="+mj-lt"/>
                      </a:endParaRPr>
                    </a:p>
                  </a:txBody>
                  <a:tcPr>
                    <a:solidFill>
                      <a:srgbClr val="92D050"/>
                    </a:solidFill>
                  </a:tcPr>
                </a:tc>
                <a:tc hMerge="1">
                  <a:txBody>
                    <a:bodyPr/>
                    <a:lstStyle/>
                    <a:p>
                      <a:endParaRPr lang="tr-TR" dirty="0">
                        <a:latin typeface="+mj-lt"/>
                      </a:endParaRPr>
                    </a:p>
                  </a:txBody>
                  <a:tcPr/>
                </a:tc>
                <a:tc hMerge="1">
                  <a:txBody>
                    <a:bodyPr/>
                    <a:lstStyle/>
                    <a:p>
                      <a:endParaRPr lang="tr-TR" dirty="0">
                        <a:latin typeface="+mj-lt"/>
                      </a:endParaRPr>
                    </a:p>
                  </a:txBody>
                  <a:tcPr/>
                </a:tc>
                <a:tc hMerge="1">
                  <a:txBody>
                    <a:bodyPr/>
                    <a:lstStyle/>
                    <a:p>
                      <a:endParaRPr lang="tr-TR" dirty="0">
                        <a:latin typeface="+mj-lt"/>
                      </a:endParaRPr>
                    </a:p>
                  </a:txBody>
                  <a:tcPr/>
                </a:tc>
                <a:tc hMerge="1">
                  <a:txBody>
                    <a:bodyPr/>
                    <a:lstStyle/>
                    <a:p>
                      <a:endParaRPr lang="tr-TR" dirty="0">
                        <a:latin typeface="+mj-lt"/>
                      </a:endParaRPr>
                    </a:p>
                  </a:txBody>
                  <a:tcPr/>
                </a:tc>
                <a:tc hMerge="1">
                  <a:txBody>
                    <a:bodyPr/>
                    <a:lstStyle/>
                    <a:p>
                      <a:endParaRPr lang="tr-TR" dirty="0">
                        <a:latin typeface="+mj-lt"/>
                      </a:endParaRPr>
                    </a:p>
                  </a:txBody>
                  <a:tcPr/>
                </a:tc>
                <a:tc hMerge="1">
                  <a:txBody>
                    <a:bodyPr/>
                    <a:lstStyle/>
                    <a:p>
                      <a:endParaRPr lang="tr-TR" dirty="0">
                        <a:latin typeface="+mj-lt"/>
                      </a:endParaRPr>
                    </a:p>
                  </a:txBody>
                  <a:tcPr/>
                </a:tc>
              </a:tr>
            </a:tbl>
          </a:graphicData>
        </a:graphic>
      </p:graphicFrame>
    </p:spTree>
  </p:cSld>
  <p:clrMapOvr>
    <a:masterClrMapping/>
  </p:clrMapOvr>
  <p:transition>
    <p:wedg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solidFill>
                  <a:schemeClr val="accent2">
                    <a:lumMod val="75000"/>
                  </a:schemeClr>
                </a:solidFill>
              </a:rPr>
              <a:t>ALAN YETERLİLİK TESTİ (AYT)</a:t>
            </a:r>
            <a:endParaRPr lang="tr-TR" dirty="0"/>
          </a:p>
        </p:txBody>
      </p:sp>
      <p:sp>
        <p:nvSpPr>
          <p:cNvPr id="3" name="2 İçerik Yer Tutucusu"/>
          <p:cNvSpPr>
            <a:spLocks noGrp="1"/>
          </p:cNvSpPr>
          <p:nvPr>
            <p:ph idx="1"/>
          </p:nvPr>
        </p:nvSpPr>
        <p:spPr/>
        <p:txBody>
          <a:bodyPr>
            <a:normAutofit/>
          </a:bodyPr>
          <a:lstStyle/>
          <a:p>
            <a:r>
              <a:rPr lang="tr-TR" dirty="0" smtClean="0">
                <a:latin typeface="+mj-lt"/>
              </a:rPr>
              <a:t>PAZAR SABAH 10.15</a:t>
            </a:r>
          </a:p>
          <a:p>
            <a:r>
              <a:rPr lang="tr-TR" dirty="0" smtClean="0">
                <a:latin typeface="+mj-lt"/>
              </a:rPr>
              <a:t>160 SORU</a:t>
            </a:r>
          </a:p>
          <a:p>
            <a:r>
              <a:rPr lang="tr-TR" dirty="0" smtClean="0">
                <a:latin typeface="+mj-lt"/>
              </a:rPr>
              <a:t>180 DAKİKA</a:t>
            </a:r>
          </a:p>
          <a:p>
            <a:r>
              <a:rPr lang="tr-TR" dirty="0" smtClean="0">
                <a:latin typeface="+mj-lt"/>
              </a:rPr>
              <a:t>ÇOKTAN SEÇMELİ SORU </a:t>
            </a:r>
          </a:p>
          <a:p>
            <a:r>
              <a:rPr lang="tr-TR" dirty="0" smtClean="0">
                <a:latin typeface="+mj-lt"/>
              </a:rPr>
              <a:t>TEK KİTAPÇIK </a:t>
            </a:r>
          </a:p>
          <a:p>
            <a:r>
              <a:rPr lang="tr-TR" dirty="0" smtClean="0">
                <a:latin typeface="+mj-lt"/>
              </a:rPr>
              <a:t>TEK CEVAP KAĞIDI</a:t>
            </a:r>
          </a:p>
          <a:p>
            <a:r>
              <a:rPr lang="tr-TR" dirty="0" smtClean="0">
                <a:latin typeface="+mj-lt"/>
              </a:rPr>
              <a:t>SINAVIN </a:t>
            </a:r>
            <a:r>
              <a:rPr lang="tr-TR" b="1" u="sng" dirty="0" smtClean="0">
                <a:solidFill>
                  <a:srgbClr val="FF0000"/>
                </a:solidFill>
                <a:latin typeface="+mj-lt"/>
              </a:rPr>
              <a:t>İLK 135 DAKİKASI </a:t>
            </a:r>
            <a:r>
              <a:rPr lang="tr-TR" dirty="0" smtClean="0">
                <a:latin typeface="+mj-lt"/>
              </a:rPr>
              <a:t>VE </a:t>
            </a:r>
            <a:r>
              <a:rPr lang="tr-TR" b="1" u="sng" dirty="0" smtClean="0">
                <a:solidFill>
                  <a:srgbClr val="FF0000"/>
                </a:solidFill>
                <a:latin typeface="+mj-lt"/>
              </a:rPr>
              <a:t>SON 15 DAKİKASI </a:t>
            </a:r>
            <a:r>
              <a:rPr lang="tr-TR" dirty="0" smtClean="0">
                <a:latin typeface="+mj-lt"/>
              </a:rPr>
              <a:t>SINAV SALONUNDAN ÇIKMAK YASAKTIR.</a:t>
            </a:r>
          </a:p>
          <a:p>
            <a:r>
              <a:rPr lang="tr-TR" dirty="0" smtClean="0">
                <a:latin typeface="+mj-lt"/>
              </a:rPr>
              <a:t>SINAVA İSTEYEN ADAY  GİRER.</a:t>
            </a:r>
          </a:p>
          <a:p>
            <a:endParaRPr lang="tr-TR" dirty="0" smtClean="0">
              <a:latin typeface="+mj-lt"/>
            </a:endParaRPr>
          </a:p>
          <a:p>
            <a:endParaRPr lang="tr-TR" dirty="0" smtClean="0">
              <a:latin typeface="+mj-lt"/>
            </a:endParaRPr>
          </a:p>
          <a:p>
            <a:endParaRPr lang="tr-TR" dirty="0"/>
          </a:p>
        </p:txBody>
      </p:sp>
    </p:spTree>
  </p:cSld>
  <p:clrMapOvr>
    <a:masterClrMapping/>
  </p:clrMapOvr>
  <p:transition>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gn="ctr"/>
            <a:r>
              <a:rPr lang="tr-TR" b="1" dirty="0" smtClean="0">
                <a:solidFill>
                  <a:srgbClr val="0070C0"/>
                </a:solidFill>
                <a:effectLst>
                  <a:outerShdw blurRad="38100" dist="38100" dir="2700000" algn="tl">
                    <a:srgbClr val="000000">
                      <a:alpha val="43137"/>
                    </a:srgbClr>
                  </a:outerShdw>
                </a:effectLst>
              </a:rPr>
              <a:t>Yükseköğretim Kurumları Sınavı Takvimi</a:t>
            </a:r>
            <a:endParaRPr lang="tr-TR" b="1" dirty="0">
              <a:solidFill>
                <a:srgbClr val="0070C0"/>
              </a:solidFill>
              <a:effectLst>
                <a:outerShdw blurRad="38100" dist="38100" dir="2700000" algn="tl">
                  <a:srgbClr val="000000">
                    <a:alpha val="43137"/>
                  </a:srgbClr>
                </a:outerShdw>
              </a:effectLst>
            </a:endParaRPr>
          </a:p>
        </p:txBody>
      </p:sp>
      <p:sp>
        <p:nvSpPr>
          <p:cNvPr id="3" name="İçerik Yer Tutucusu 2"/>
          <p:cNvSpPr>
            <a:spLocks noGrp="1"/>
          </p:cNvSpPr>
          <p:nvPr>
            <p:ph idx="1"/>
          </p:nvPr>
        </p:nvSpPr>
        <p:spPr/>
        <p:txBody>
          <a:bodyPr>
            <a:normAutofit fontScale="92500" lnSpcReduction="20000"/>
          </a:bodyPr>
          <a:lstStyle/>
          <a:p>
            <a:r>
              <a:rPr lang="tr-TR" dirty="0" smtClean="0">
                <a:solidFill>
                  <a:schemeClr val="accent2">
                    <a:lumMod val="75000"/>
                  </a:schemeClr>
                </a:solidFill>
                <a:latin typeface="+mj-lt"/>
              </a:rPr>
              <a:t>Yükseköğretim Kurumları Sınavı, </a:t>
            </a:r>
            <a:r>
              <a:rPr lang="tr-TR" b="1" dirty="0" smtClean="0">
                <a:solidFill>
                  <a:schemeClr val="accent2">
                    <a:lumMod val="75000"/>
                  </a:schemeClr>
                </a:solidFill>
                <a:latin typeface="+mj-lt"/>
              </a:rPr>
              <a:t> Haziran 20</a:t>
            </a:r>
            <a:r>
              <a:rPr lang="en-US" b="1" dirty="0" smtClean="0">
                <a:solidFill>
                  <a:schemeClr val="accent2">
                    <a:lumMod val="75000"/>
                  </a:schemeClr>
                </a:solidFill>
                <a:latin typeface="+mj-lt"/>
              </a:rPr>
              <a:t>20</a:t>
            </a:r>
            <a:r>
              <a:rPr lang="tr-TR" b="1" dirty="0" smtClean="0">
                <a:solidFill>
                  <a:schemeClr val="accent2">
                    <a:lumMod val="75000"/>
                  </a:schemeClr>
                </a:solidFill>
                <a:latin typeface="+mj-lt"/>
              </a:rPr>
              <a:t>’da </a:t>
            </a:r>
            <a:r>
              <a:rPr lang="tr-TR" dirty="0" smtClean="0">
                <a:solidFill>
                  <a:schemeClr val="accent2">
                    <a:lumMod val="75000"/>
                  </a:schemeClr>
                </a:solidFill>
                <a:latin typeface="+mj-lt"/>
              </a:rPr>
              <a:t>yapılacak iki oturumlu bir sınavla gerçekleşecektir. </a:t>
            </a:r>
          </a:p>
          <a:p>
            <a:r>
              <a:rPr lang="tr-TR" dirty="0" smtClean="0">
                <a:solidFill>
                  <a:schemeClr val="accent2">
                    <a:lumMod val="75000"/>
                  </a:schemeClr>
                </a:solidFill>
                <a:latin typeface="+mj-lt"/>
              </a:rPr>
              <a:t>TEMEL YETERLİLİK TESTİ (TYT)</a:t>
            </a:r>
          </a:p>
          <a:p>
            <a:r>
              <a:rPr lang="tr-TR" b="1" dirty="0" smtClean="0">
                <a:solidFill>
                  <a:srgbClr val="FF0000"/>
                </a:solidFill>
                <a:latin typeface="+mj-lt"/>
              </a:rPr>
              <a:t>Haziran Cumartesi günü</a:t>
            </a:r>
          </a:p>
          <a:p>
            <a:r>
              <a:rPr lang="tr-TR" dirty="0" smtClean="0">
                <a:solidFill>
                  <a:schemeClr val="accent2">
                    <a:lumMod val="75000"/>
                  </a:schemeClr>
                </a:solidFill>
                <a:latin typeface="+mj-lt"/>
              </a:rPr>
              <a:t> Saat: 10.15 ( Binaya saat 10. 00 ‘dan sonra kimse alınmaz)</a:t>
            </a:r>
          </a:p>
          <a:p>
            <a:r>
              <a:rPr lang="tr-TR" dirty="0" smtClean="0">
                <a:solidFill>
                  <a:schemeClr val="accent2">
                    <a:lumMod val="75000"/>
                  </a:schemeClr>
                </a:solidFill>
                <a:latin typeface="+mj-lt"/>
              </a:rPr>
              <a:t> ALAN YETERLİLİK TESTİ(AYT)</a:t>
            </a:r>
          </a:p>
          <a:p>
            <a:r>
              <a:rPr lang="tr-TR" b="1" dirty="0" smtClean="0">
                <a:solidFill>
                  <a:srgbClr val="FF0000"/>
                </a:solidFill>
                <a:latin typeface="+mj-lt"/>
              </a:rPr>
              <a:t>Haziran Pazar günü </a:t>
            </a:r>
          </a:p>
          <a:p>
            <a:r>
              <a:rPr lang="tr-TR" dirty="0" smtClean="0">
                <a:solidFill>
                  <a:schemeClr val="accent2">
                    <a:lumMod val="75000"/>
                  </a:schemeClr>
                </a:solidFill>
                <a:latin typeface="+mj-lt"/>
              </a:rPr>
              <a:t>Saat: 10.15. ( Binaya saat 10. 00 ‘dan sonra kimse alınmaz)</a:t>
            </a:r>
          </a:p>
          <a:p>
            <a:r>
              <a:rPr lang="tr-TR" dirty="0" smtClean="0">
                <a:solidFill>
                  <a:schemeClr val="accent2">
                    <a:lumMod val="75000"/>
                  </a:schemeClr>
                </a:solidFill>
                <a:latin typeface="+mj-lt"/>
              </a:rPr>
              <a:t>YABANCI DİL TESTİ (YDT)</a:t>
            </a:r>
          </a:p>
          <a:p>
            <a:r>
              <a:rPr lang="tr-TR" b="1" dirty="0" smtClean="0">
                <a:solidFill>
                  <a:srgbClr val="FF0000"/>
                </a:solidFill>
                <a:latin typeface="+mj-lt"/>
              </a:rPr>
              <a:t>Haziran Pazar günü </a:t>
            </a:r>
          </a:p>
          <a:p>
            <a:r>
              <a:rPr lang="tr-TR" dirty="0" smtClean="0">
                <a:solidFill>
                  <a:schemeClr val="accent2">
                    <a:lumMod val="75000"/>
                  </a:schemeClr>
                </a:solidFill>
                <a:latin typeface="+mj-lt"/>
              </a:rPr>
              <a:t>Saat: 15.45 ( Binaya saat 15. 30 ‘dan sonra kimse alınmaz) gerçekleştirilecektir.</a:t>
            </a:r>
          </a:p>
          <a:p>
            <a:endParaRPr lang="tr-TR" dirty="0" smtClean="0">
              <a:solidFill>
                <a:schemeClr val="accent2">
                  <a:lumMod val="75000"/>
                </a:schemeClr>
              </a:solidFill>
            </a:endParaRPr>
          </a:p>
        </p:txBody>
      </p:sp>
    </p:spTree>
    <p:extLst>
      <p:ext uri="{BB962C8B-B14F-4D97-AF65-F5344CB8AC3E}">
        <p14:creationId xmlns:p14="http://schemas.microsoft.com/office/powerpoint/2010/main" xmlns="" val="4024549920"/>
      </p:ext>
    </p:extLst>
  </p:cSld>
  <p:clrMapOvr>
    <a:masterClrMapping/>
  </p:clrMapOvr>
  <p:transition>
    <p:wedg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İçerik Yer Tutucusu"/>
          <p:cNvGraphicFramePr>
            <a:graphicFrameLocks noGrp="1"/>
          </p:cNvGraphicFramePr>
          <p:nvPr>
            <p:ph idx="1"/>
          </p:nvPr>
        </p:nvGraphicFramePr>
        <p:xfrm>
          <a:off x="457200" y="764703"/>
          <a:ext cx="8229603" cy="5256584"/>
        </p:xfrm>
        <a:graphic>
          <a:graphicData uri="http://schemas.openxmlformats.org/drawingml/2006/table">
            <a:tbl>
              <a:tblPr firstRow="1" bandRow="1">
                <a:tableStyleId>{5C22544A-7EE6-4342-B048-85BDC9FD1C3A}</a:tableStyleId>
              </a:tblPr>
              <a:tblGrid>
                <a:gridCol w="680480"/>
                <a:gridCol w="778057"/>
                <a:gridCol w="1134378"/>
                <a:gridCol w="1188078"/>
                <a:gridCol w="1123374"/>
                <a:gridCol w="1271038"/>
                <a:gridCol w="1027099"/>
                <a:gridCol w="1027099"/>
              </a:tblGrid>
              <a:tr h="373642">
                <a:tc>
                  <a:txBody>
                    <a:bodyPr/>
                    <a:lstStyle/>
                    <a:p>
                      <a:endParaRPr lang="tr-TR" dirty="0"/>
                    </a:p>
                  </a:txBody>
                  <a:tcPr/>
                </a:tc>
                <a:tc gridSpan="2">
                  <a:txBody>
                    <a:bodyPr/>
                    <a:lstStyle/>
                    <a:p>
                      <a:pPr algn="ctr"/>
                      <a:r>
                        <a:rPr lang="tr-TR" dirty="0" smtClean="0"/>
                        <a:t>TYT</a:t>
                      </a:r>
                      <a:endParaRPr lang="tr-TR" dirty="0"/>
                    </a:p>
                  </a:txBody>
                  <a:tcPr/>
                </a:tc>
                <a:tc hMerge="1">
                  <a:txBody>
                    <a:bodyPr/>
                    <a:lstStyle/>
                    <a:p>
                      <a:endParaRPr lang="tr-TR" dirty="0"/>
                    </a:p>
                  </a:txBody>
                  <a:tcPr/>
                </a:tc>
                <a:tc gridSpan="4">
                  <a:txBody>
                    <a:bodyPr/>
                    <a:lstStyle/>
                    <a:p>
                      <a:pPr algn="ctr"/>
                      <a:r>
                        <a:rPr lang="tr-TR" dirty="0" smtClean="0"/>
                        <a:t>AYT</a:t>
                      </a:r>
                      <a:endParaRPr lang="tr-TR" dirty="0"/>
                    </a:p>
                  </a:txBody>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tc>
                  <a:txBody>
                    <a:bodyPr/>
                    <a:lstStyle/>
                    <a:p>
                      <a:pPr algn="ctr"/>
                      <a:r>
                        <a:rPr lang="tr-TR" dirty="0" smtClean="0"/>
                        <a:t>YDT</a:t>
                      </a:r>
                      <a:endParaRPr lang="tr-TR" dirty="0"/>
                    </a:p>
                  </a:txBody>
                  <a:tcPr/>
                </a:tc>
              </a:tr>
              <a:tr h="2303274">
                <a:tc>
                  <a:txBody>
                    <a:bodyPr/>
                    <a:lstStyle/>
                    <a:p>
                      <a:endParaRPr lang="tr-TR" dirty="0"/>
                    </a:p>
                  </a:txBody>
                  <a:tcPr/>
                </a:tc>
                <a:tc>
                  <a:txBody>
                    <a:bodyPr/>
                    <a:lstStyle/>
                    <a:p>
                      <a:pPr algn="ctr"/>
                      <a:r>
                        <a:rPr lang="tr-TR" sz="1400" b="0" dirty="0" smtClean="0"/>
                        <a:t>Türkçe</a:t>
                      </a:r>
                      <a:r>
                        <a:rPr lang="tr-TR" sz="1400" b="0" baseline="0" dirty="0" smtClean="0"/>
                        <a:t> </a:t>
                      </a:r>
                    </a:p>
                    <a:p>
                      <a:pPr algn="ctr"/>
                      <a:r>
                        <a:rPr lang="tr-TR" sz="1400" b="0" baseline="0" dirty="0" smtClean="0"/>
                        <a:t>Testi</a:t>
                      </a:r>
                      <a:endParaRPr lang="tr-TR" sz="1400" b="0" dirty="0"/>
                    </a:p>
                  </a:txBody>
                  <a:tcPr/>
                </a:tc>
                <a:tc>
                  <a:txBody>
                    <a:bodyPr/>
                    <a:lstStyle/>
                    <a:p>
                      <a:pPr algn="ctr"/>
                      <a:r>
                        <a:rPr lang="tr-TR" sz="1400" b="0" dirty="0" smtClean="0"/>
                        <a:t>Temel</a:t>
                      </a:r>
                      <a:r>
                        <a:rPr lang="tr-TR" sz="1400" b="0" baseline="0" dirty="0" smtClean="0"/>
                        <a:t> </a:t>
                      </a:r>
                      <a:r>
                        <a:rPr lang="tr-TR" sz="1400" b="0" dirty="0" smtClean="0"/>
                        <a:t>Matematik</a:t>
                      </a:r>
                      <a:r>
                        <a:rPr lang="tr-TR" sz="1400" b="0" baseline="0" dirty="0" smtClean="0"/>
                        <a:t> Testi</a:t>
                      </a:r>
                      <a:endParaRPr lang="tr-TR" sz="1400" b="0" dirty="0"/>
                    </a:p>
                  </a:txBody>
                  <a:tcPr/>
                </a:tc>
                <a:tc>
                  <a:txBody>
                    <a:bodyPr/>
                    <a:lstStyle/>
                    <a:p>
                      <a:pPr algn="ctr"/>
                      <a:r>
                        <a:rPr lang="tr-TR" sz="1400" b="0" dirty="0" smtClean="0"/>
                        <a:t>Matematik</a:t>
                      </a:r>
                    </a:p>
                    <a:p>
                      <a:pPr algn="ctr"/>
                      <a:r>
                        <a:rPr lang="tr-TR" sz="1400" b="0" dirty="0" smtClean="0"/>
                        <a:t>Testi</a:t>
                      </a:r>
                    </a:p>
                    <a:p>
                      <a:pPr algn="ctr"/>
                      <a:endParaRPr lang="tr-TR" sz="1400" b="0" dirty="0"/>
                    </a:p>
                  </a:txBody>
                  <a:tcPr/>
                </a:tc>
                <a:tc>
                  <a:txBody>
                    <a:bodyPr/>
                    <a:lstStyle/>
                    <a:p>
                      <a:pPr algn="ctr"/>
                      <a:r>
                        <a:rPr lang="tr-TR" sz="1400" b="0" dirty="0" smtClean="0"/>
                        <a:t>Fen Bilimleri Testi</a:t>
                      </a:r>
                      <a:endParaRPr lang="tr-TR" sz="1400" b="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tr-TR" sz="1400" b="0" kern="1200" dirty="0" smtClean="0">
                          <a:solidFill>
                            <a:schemeClr val="dk1"/>
                          </a:solidFill>
                          <a:latin typeface="+mn-lt"/>
                          <a:ea typeface="+mn-ea"/>
                          <a:cs typeface="+mn-cs"/>
                        </a:rPr>
                        <a:t>Türk Dili ve Edebiyatı- Sosyal</a:t>
                      </a:r>
                      <a:r>
                        <a:rPr kumimoji="0" lang="tr-TR" sz="1400" b="0" kern="1200" baseline="0" dirty="0" smtClean="0">
                          <a:solidFill>
                            <a:schemeClr val="dk1"/>
                          </a:solidFill>
                          <a:latin typeface="+mn-lt"/>
                          <a:ea typeface="+mn-ea"/>
                          <a:cs typeface="+mn-cs"/>
                        </a:rPr>
                        <a:t> Bilimler-1 </a:t>
                      </a:r>
                      <a:r>
                        <a:rPr kumimoji="0" lang="tr-TR" sz="1400" b="0" kern="1200" dirty="0" smtClean="0">
                          <a:solidFill>
                            <a:schemeClr val="dk1"/>
                          </a:solidFill>
                          <a:latin typeface="+mn-lt"/>
                          <a:ea typeface="+mn-ea"/>
                          <a:cs typeface="+mn-cs"/>
                        </a:rPr>
                        <a:t>Testi</a:t>
                      </a:r>
                    </a:p>
                    <a:p>
                      <a:pPr algn="ctr"/>
                      <a:endParaRPr kumimoji="0" lang="tr-TR" sz="1400" b="0" kern="1200" dirty="0" smtClean="0">
                        <a:solidFill>
                          <a:schemeClr val="lt1"/>
                        </a:solidFill>
                        <a:latin typeface="+mn-lt"/>
                        <a:ea typeface="+mn-ea"/>
                        <a:cs typeface="+mn-cs"/>
                      </a:endParaRPr>
                    </a:p>
                    <a:p>
                      <a:pPr algn="ctr"/>
                      <a:endParaRPr lang="tr-TR" sz="1400" b="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tr-TR" sz="1400" b="0" kern="1200" dirty="0" smtClean="0">
                          <a:solidFill>
                            <a:schemeClr val="dk1"/>
                          </a:solidFill>
                          <a:latin typeface="+mn-lt"/>
                          <a:ea typeface="+mn-ea"/>
                          <a:cs typeface="+mn-cs"/>
                        </a:rPr>
                        <a:t>Sosyal</a:t>
                      </a:r>
                      <a:r>
                        <a:rPr kumimoji="0" lang="tr-TR" sz="1400" b="0" kern="1200" baseline="0" dirty="0" smtClean="0">
                          <a:solidFill>
                            <a:schemeClr val="dk1"/>
                          </a:solidFill>
                          <a:latin typeface="+mn-lt"/>
                          <a:ea typeface="+mn-ea"/>
                          <a:cs typeface="+mn-cs"/>
                        </a:rPr>
                        <a:t> Bilimler-2 </a:t>
                      </a:r>
                      <a:r>
                        <a:rPr kumimoji="0" lang="tr-TR" sz="1400" b="0" kern="1200" dirty="0" smtClean="0">
                          <a:solidFill>
                            <a:schemeClr val="dk1"/>
                          </a:solidFill>
                          <a:latin typeface="+mn-lt"/>
                          <a:ea typeface="+mn-ea"/>
                          <a:cs typeface="+mn-cs"/>
                        </a:rPr>
                        <a:t>Testi</a:t>
                      </a:r>
                    </a:p>
                    <a:p>
                      <a:pPr algn="ctr"/>
                      <a:endParaRPr kumimoji="0" lang="tr-TR" sz="1400" b="0" kern="1200" dirty="0" smtClean="0">
                        <a:solidFill>
                          <a:schemeClr val="lt1"/>
                        </a:solidFill>
                        <a:latin typeface="+mn-lt"/>
                        <a:ea typeface="+mn-ea"/>
                        <a:cs typeface="+mn-cs"/>
                      </a:endParaRPr>
                    </a:p>
                    <a:p>
                      <a:pPr algn="ctr"/>
                      <a:endParaRPr kumimoji="0" lang="tr-TR" sz="1400" b="0" kern="1200" dirty="0" smtClean="0">
                        <a:solidFill>
                          <a:schemeClr val="lt1"/>
                        </a:solidFill>
                        <a:latin typeface="+mn-lt"/>
                        <a:ea typeface="+mn-ea"/>
                        <a:cs typeface="+mn-cs"/>
                      </a:endParaRPr>
                    </a:p>
                    <a:p>
                      <a:pPr algn="ctr"/>
                      <a:endParaRPr lang="tr-TR" sz="1400" b="0" dirty="0"/>
                    </a:p>
                  </a:txBody>
                  <a:tcPr/>
                </a:tc>
                <a:tc>
                  <a:txBody>
                    <a:bodyPr/>
                    <a:lstStyle/>
                    <a:p>
                      <a:pPr algn="ctr"/>
                      <a:r>
                        <a:rPr lang="tr-TR" sz="1400" b="0" dirty="0" smtClean="0"/>
                        <a:t>Yabancı</a:t>
                      </a:r>
                      <a:r>
                        <a:rPr lang="tr-TR" sz="1400" b="0" baseline="0" dirty="0" smtClean="0"/>
                        <a:t> Dil Testi</a:t>
                      </a:r>
                      <a:endParaRPr lang="tr-TR" sz="1400" b="0" dirty="0"/>
                    </a:p>
                  </a:txBody>
                  <a:tcPr/>
                </a:tc>
              </a:tr>
              <a:tr h="644917">
                <a:tc>
                  <a:txBody>
                    <a:bodyPr/>
                    <a:lstStyle/>
                    <a:p>
                      <a:r>
                        <a:rPr lang="tr-TR" dirty="0" smtClean="0"/>
                        <a:t>SAY</a:t>
                      </a:r>
                      <a:endParaRPr lang="tr-TR" dirty="0"/>
                    </a:p>
                  </a:txBody>
                  <a:tcPr/>
                </a:tc>
                <a:tc>
                  <a:txBody>
                    <a:bodyPr/>
                    <a:lstStyle/>
                    <a:p>
                      <a:r>
                        <a:rPr lang="tr-TR" dirty="0" smtClean="0">
                          <a:latin typeface="+mj-lt"/>
                        </a:rPr>
                        <a:t>0,5 puan</a:t>
                      </a:r>
                      <a:endParaRPr lang="tr-TR" dirty="0">
                        <a:latin typeface="+mj-lt"/>
                      </a:endParaRPr>
                    </a:p>
                  </a:txBody>
                  <a:tcPr/>
                </a:tc>
                <a:tc>
                  <a:txBody>
                    <a:bodyPr/>
                    <a:lstStyle/>
                    <a:p>
                      <a:r>
                        <a:rPr kumimoji="0" lang="tr-TR" kern="1200" dirty="0" smtClean="0">
                          <a:solidFill>
                            <a:schemeClr val="dk1"/>
                          </a:solidFill>
                          <a:latin typeface="+mj-lt"/>
                          <a:ea typeface="+mn-ea"/>
                          <a:cs typeface="+mn-cs"/>
                        </a:rPr>
                        <a:t>0,5 puan</a:t>
                      </a:r>
                      <a:endParaRPr kumimoji="0" lang="tr-TR" kern="1200" dirty="0">
                        <a:solidFill>
                          <a:schemeClr val="dk1"/>
                        </a:solidFill>
                        <a:latin typeface="+mj-lt"/>
                        <a:ea typeface="+mn-ea"/>
                        <a:cs typeface="+mn-cs"/>
                      </a:endParaRPr>
                    </a:p>
                  </a:txBody>
                  <a:tcPr/>
                </a:tc>
                <a:tc>
                  <a:txBody>
                    <a:bodyPr/>
                    <a:lstStyle/>
                    <a:p>
                      <a:r>
                        <a:rPr kumimoji="0" lang="tr-TR" kern="1200" dirty="0" smtClean="0">
                          <a:solidFill>
                            <a:schemeClr val="dk1"/>
                          </a:solidFill>
                          <a:latin typeface="+mj-lt"/>
                          <a:ea typeface="+mn-ea"/>
                          <a:cs typeface="+mn-cs"/>
                        </a:rPr>
                        <a:t>0,5 puan</a:t>
                      </a:r>
                      <a:endParaRPr kumimoji="0" lang="tr-TR" kern="1200" dirty="0">
                        <a:solidFill>
                          <a:schemeClr val="dk1"/>
                        </a:solidFill>
                        <a:latin typeface="+mj-lt"/>
                        <a:ea typeface="+mn-ea"/>
                        <a:cs typeface="+mn-cs"/>
                      </a:endParaRPr>
                    </a:p>
                  </a:txBody>
                  <a:tcPr/>
                </a:tc>
                <a:tc>
                  <a:txBody>
                    <a:bodyPr/>
                    <a:lstStyle/>
                    <a:p>
                      <a:r>
                        <a:rPr kumimoji="0" lang="tr-TR" kern="1200" dirty="0" smtClean="0">
                          <a:solidFill>
                            <a:schemeClr val="dk1"/>
                          </a:solidFill>
                          <a:latin typeface="+mj-lt"/>
                          <a:ea typeface="+mn-ea"/>
                          <a:cs typeface="+mn-cs"/>
                        </a:rPr>
                        <a:t>0,5 puan</a:t>
                      </a:r>
                      <a:endParaRPr kumimoji="0" lang="tr-TR" kern="1200" dirty="0">
                        <a:solidFill>
                          <a:schemeClr val="dk1"/>
                        </a:solidFill>
                        <a:latin typeface="+mj-lt"/>
                        <a:ea typeface="+mn-ea"/>
                        <a:cs typeface="+mn-cs"/>
                      </a:endParaRPr>
                    </a:p>
                  </a:txBody>
                  <a:tcPr/>
                </a:tc>
                <a:tc>
                  <a:txBody>
                    <a:bodyPr/>
                    <a:lstStyle/>
                    <a:p>
                      <a:endParaRPr lang="tr-TR" dirty="0">
                        <a:latin typeface="+mj-lt"/>
                      </a:endParaRPr>
                    </a:p>
                  </a:txBody>
                  <a:tcPr/>
                </a:tc>
                <a:tc>
                  <a:txBody>
                    <a:bodyPr/>
                    <a:lstStyle/>
                    <a:p>
                      <a:endParaRPr lang="tr-TR" dirty="0">
                        <a:latin typeface="+mj-lt"/>
                      </a:endParaRPr>
                    </a:p>
                  </a:txBody>
                  <a:tcPr/>
                </a:tc>
                <a:tc>
                  <a:txBody>
                    <a:bodyPr/>
                    <a:lstStyle/>
                    <a:p>
                      <a:endParaRPr lang="tr-TR" dirty="0">
                        <a:latin typeface="+mj-lt"/>
                      </a:endParaRPr>
                    </a:p>
                  </a:txBody>
                  <a:tcPr/>
                </a:tc>
              </a:tr>
              <a:tr h="644917">
                <a:tc>
                  <a:txBody>
                    <a:bodyPr/>
                    <a:lstStyle/>
                    <a:p>
                      <a:r>
                        <a:rPr lang="tr-TR" dirty="0" smtClean="0"/>
                        <a:t>EA</a:t>
                      </a:r>
                      <a:endParaRPr lang="tr-TR" dirty="0"/>
                    </a:p>
                  </a:txBody>
                  <a:tcPr/>
                </a:tc>
                <a:tc>
                  <a:txBody>
                    <a:bodyPr/>
                    <a:lstStyle/>
                    <a:p>
                      <a:r>
                        <a:rPr kumimoji="0" lang="tr-TR" kern="1200" smtClean="0">
                          <a:solidFill>
                            <a:schemeClr val="dk1"/>
                          </a:solidFill>
                          <a:latin typeface="+mj-lt"/>
                          <a:ea typeface="+mn-ea"/>
                          <a:cs typeface="+mn-cs"/>
                        </a:rPr>
                        <a:t>0,5 puan</a:t>
                      </a:r>
                      <a:endParaRPr kumimoji="0" lang="tr-TR" kern="1200" dirty="0">
                        <a:solidFill>
                          <a:schemeClr val="dk1"/>
                        </a:solidFill>
                        <a:latin typeface="+mj-lt"/>
                        <a:ea typeface="+mn-ea"/>
                        <a:cs typeface="+mn-cs"/>
                      </a:endParaRPr>
                    </a:p>
                  </a:txBody>
                  <a:tcPr/>
                </a:tc>
                <a:tc>
                  <a:txBody>
                    <a:bodyPr/>
                    <a:lstStyle/>
                    <a:p>
                      <a:r>
                        <a:rPr kumimoji="0" lang="tr-TR" kern="1200" smtClean="0">
                          <a:solidFill>
                            <a:schemeClr val="dk1"/>
                          </a:solidFill>
                          <a:latin typeface="+mj-lt"/>
                          <a:ea typeface="+mn-ea"/>
                          <a:cs typeface="+mn-cs"/>
                        </a:rPr>
                        <a:t>0,5 puan</a:t>
                      </a:r>
                      <a:endParaRPr kumimoji="0" lang="tr-TR" kern="1200" dirty="0">
                        <a:solidFill>
                          <a:schemeClr val="dk1"/>
                        </a:solidFill>
                        <a:latin typeface="+mj-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kern="1200" dirty="0" smtClean="0">
                          <a:solidFill>
                            <a:schemeClr val="dk1"/>
                          </a:solidFill>
                          <a:latin typeface="+mj-lt"/>
                          <a:ea typeface="+mn-ea"/>
                          <a:cs typeface="+mn-cs"/>
                        </a:rPr>
                        <a:t>0,5 puan</a:t>
                      </a:r>
                    </a:p>
                    <a:p>
                      <a:endParaRPr lang="tr-TR" dirty="0">
                        <a:latin typeface="+mj-lt"/>
                      </a:endParaRPr>
                    </a:p>
                  </a:txBody>
                  <a:tcPr/>
                </a:tc>
                <a:tc>
                  <a:txBody>
                    <a:bodyPr/>
                    <a:lstStyle/>
                    <a:p>
                      <a:endParaRPr lang="tr-TR" dirty="0">
                        <a:latin typeface="+mj-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kern="1200" dirty="0" smtClean="0">
                          <a:solidFill>
                            <a:schemeClr val="dk1"/>
                          </a:solidFill>
                          <a:latin typeface="+mj-lt"/>
                          <a:ea typeface="+mn-ea"/>
                          <a:cs typeface="+mn-cs"/>
                        </a:rPr>
                        <a:t>0,5 puan</a:t>
                      </a:r>
                    </a:p>
                    <a:p>
                      <a:endParaRPr lang="tr-TR" dirty="0">
                        <a:latin typeface="+mj-lt"/>
                      </a:endParaRPr>
                    </a:p>
                  </a:txBody>
                  <a:tcPr/>
                </a:tc>
                <a:tc>
                  <a:txBody>
                    <a:bodyPr/>
                    <a:lstStyle/>
                    <a:p>
                      <a:endParaRPr lang="tr-TR" dirty="0">
                        <a:latin typeface="+mj-lt"/>
                      </a:endParaRPr>
                    </a:p>
                  </a:txBody>
                  <a:tcPr/>
                </a:tc>
                <a:tc>
                  <a:txBody>
                    <a:bodyPr/>
                    <a:lstStyle/>
                    <a:p>
                      <a:endParaRPr lang="tr-TR" dirty="0">
                        <a:latin typeface="+mj-lt"/>
                      </a:endParaRPr>
                    </a:p>
                  </a:txBody>
                  <a:tcPr/>
                </a:tc>
              </a:tr>
              <a:tr h="644917">
                <a:tc>
                  <a:txBody>
                    <a:bodyPr/>
                    <a:lstStyle/>
                    <a:p>
                      <a:r>
                        <a:rPr lang="tr-TR" dirty="0" smtClean="0"/>
                        <a:t>SÖZ</a:t>
                      </a:r>
                      <a:endParaRPr lang="tr-TR" dirty="0"/>
                    </a:p>
                  </a:txBody>
                  <a:tcPr/>
                </a:tc>
                <a:tc>
                  <a:txBody>
                    <a:bodyPr/>
                    <a:lstStyle/>
                    <a:p>
                      <a:r>
                        <a:rPr kumimoji="0" lang="tr-TR" kern="1200" smtClean="0">
                          <a:solidFill>
                            <a:schemeClr val="dk1"/>
                          </a:solidFill>
                          <a:latin typeface="+mj-lt"/>
                          <a:ea typeface="+mn-ea"/>
                          <a:cs typeface="+mn-cs"/>
                        </a:rPr>
                        <a:t>0,5 puan</a:t>
                      </a:r>
                      <a:endParaRPr kumimoji="0" lang="tr-TR" kern="1200" dirty="0">
                        <a:solidFill>
                          <a:schemeClr val="dk1"/>
                        </a:solidFill>
                        <a:latin typeface="+mj-lt"/>
                        <a:ea typeface="+mn-ea"/>
                        <a:cs typeface="+mn-cs"/>
                      </a:endParaRPr>
                    </a:p>
                  </a:txBody>
                  <a:tcPr/>
                </a:tc>
                <a:tc>
                  <a:txBody>
                    <a:bodyPr/>
                    <a:lstStyle/>
                    <a:p>
                      <a:r>
                        <a:rPr kumimoji="0" lang="tr-TR" kern="1200" dirty="0" smtClean="0">
                          <a:solidFill>
                            <a:schemeClr val="dk1"/>
                          </a:solidFill>
                          <a:latin typeface="+mj-lt"/>
                          <a:ea typeface="+mn-ea"/>
                          <a:cs typeface="+mn-cs"/>
                        </a:rPr>
                        <a:t>0,5 puan</a:t>
                      </a:r>
                      <a:endParaRPr kumimoji="0" lang="tr-TR" kern="1200" dirty="0">
                        <a:solidFill>
                          <a:schemeClr val="dk1"/>
                        </a:solidFill>
                        <a:latin typeface="+mj-lt"/>
                        <a:ea typeface="+mn-ea"/>
                        <a:cs typeface="+mn-cs"/>
                      </a:endParaRPr>
                    </a:p>
                  </a:txBody>
                  <a:tcPr/>
                </a:tc>
                <a:tc>
                  <a:txBody>
                    <a:bodyPr/>
                    <a:lstStyle/>
                    <a:p>
                      <a:endParaRPr lang="tr-TR">
                        <a:latin typeface="+mj-lt"/>
                      </a:endParaRPr>
                    </a:p>
                  </a:txBody>
                  <a:tcPr/>
                </a:tc>
                <a:tc>
                  <a:txBody>
                    <a:bodyPr/>
                    <a:lstStyle/>
                    <a:p>
                      <a:endParaRPr lang="tr-TR" dirty="0">
                        <a:latin typeface="+mj-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kern="1200" dirty="0" smtClean="0">
                          <a:solidFill>
                            <a:schemeClr val="dk1"/>
                          </a:solidFill>
                          <a:latin typeface="+mj-lt"/>
                          <a:ea typeface="+mn-ea"/>
                          <a:cs typeface="+mn-cs"/>
                        </a:rPr>
                        <a:t>0,5 puan</a:t>
                      </a:r>
                    </a:p>
                    <a:p>
                      <a:endParaRPr lang="tr-TR" dirty="0">
                        <a:latin typeface="+mj-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kern="1200" dirty="0" smtClean="0">
                          <a:solidFill>
                            <a:schemeClr val="dk1"/>
                          </a:solidFill>
                          <a:latin typeface="+mj-lt"/>
                          <a:ea typeface="+mn-ea"/>
                          <a:cs typeface="+mn-cs"/>
                        </a:rPr>
                        <a:t>0,5 puan</a:t>
                      </a:r>
                    </a:p>
                    <a:p>
                      <a:endParaRPr lang="tr-TR" dirty="0">
                        <a:latin typeface="+mj-lt"/>
                      </a:endParaRPr>
                    </a:p>
                  </a:txBody>
                  <a:tcPr/>
                </a:tc>
                <a:tc>
                  <a:txBody>
                    <a:bodyPr/>
                    <a:lstStyle/>
                    <a:p>
                      <a:endParaRPr lang="tr-TR" dirty="0">
                        <a:latin typeface="+mj-lt"/>
                      </a:endParaRPr>
                    </a:p>
                  </a:txBody>
                  <a:tcPr/>
                </a:tc>
              </a:tr>
              <a:tr h="644917">
                <a:tc>
                  <a:txBody>
                    <a:bodyPr/>
                    <a:lstStyle/>
                    <a:p>
                      <a:r>
                        <a:rPr lang="tr-TR" dirty="0" smtClean="0"/>
                        <a:t>DİL</a:t>
                      </a:r>
                      <a:endParaRPr lang="tr-TR" dirty="0"/>
                    </a:p>
                  </a:txBody>
                  <a:tcPr/>
                </a:tc>
                <a:tc>
                  <a:txBody>
                    <a:bodyPr/>
                    <a:lstStyle/>
                    <a:p>
                      <a:r>
                        <a:rPr kumimoji="0" lang="tr-TR" kern="1200" smtClean="0">
                          <a:solidFill>
                            <a:schemeClr val="dk1"/>
                          </a:solidFill>
                          <a:latin typeface="+mj-lt"/>
                          <a:ea typeface="+mn-ea"/>
                          <a:cs typeface="+mn-cs"/>
                        </a:rPr>
                        <a:t>0,5 puan</a:t>
                      </a:r>
                      <a:endParaRPr kumimoji="0" lang="tr-TR" kern="1200" dirty="0">
                        <a:solidFill>
                          <a:schemeClr val="dk1"/>
                        </a:solidFill>
                        <a:latin typeface="+mj-lt"/>
                        <a:ea typeface="+mn-ea"/>
                        <a:cs typeface="+mn-cs"/>
                      </a:endParaRPr>
                    </a:p>
                  </a:txBody>
                  <a:tcPr/>
                </a:tc>
                <a:tc>
                  <a:txBody>
                    <a:bodyPr/>
                    <a:lstStyle/>
                    <a:p>
                      <a:r>
                        <a:rPr kumimoji="0" lang="tr-TR" kern="1200" dirty="0" smtClean="0">
                          <a:solidFill>
                            <a:schemeClr val="dk1"/>
                          </a:solidFill>
                          <a:latin typeface="+mj-lt"/>
                          <a:ea typeface="+mn-ea"/>
                          <a:cs typeface="+mn-cs"/>
                        </a:rPr>
                        <a:t>0,5 puan</a:t>
                      </a:r>
                      <a:endParaRPr kumimoji="0" lang="tr-TR" kern="1200" dirty="0">
                        <a:solidFill>
                          <a:schemeClr val="dk1"/>
                        </a:solidFill>
                        <a:latin typeface="+mj-lt"/>
                        <a:ea typeface="+mn-ea"/>
                        <a:cs typeface="+mn-cs"/>
                      </a:endParaRPr>
                    </a:p>
                  </a:txBody>
                  <a:tcPr/>
                </a:tc>
                <a:tc>
                  <a:txBody>
                    <a:bodyPr/>
                    <a:lstStyle/>
                    <a:p>
                      <a:endParaRPr lang="tr-TR">
                        <a:latin typeface="+mj-lt"/>
                      </a:endParaRPr>
                    </a:p>
                  </a:txBody>
                  <a:tcPr/>
                </a:tc>
                <a:tc>
                  <a:txBody>
                    <a:bodyPr/>
                    <a:lstStyle/>
                    <a:p>
                      <a:endParaRPr lang="tr-TR" dirty="0">
                        <a:latin typeface="+mj-lt"/>
                      </a:endParaRPr>
                    </a:p>
                  </a:txBody>
                  <a:tcPr/>
                </a:tc>
                <a:tc>
                  <a:txBody>
                    <a:bodyPr/>
                    <a:lstStyle/>
                    <a:p>
                      <a:endParaRPr lang="tr-TR">
                        <a:latin typeface="+mj-lt"/>
                      </a:endParaRPr>
                    </a:p>
                  </a:txBody>
                  <a:tcPr/>
                </a:tc>
                <a:tc>
                  <a:txBody>
                    <a:bodyPr/>
                    <a:lstStyle/>
                    <a:p>
                      <a:endParaRPr lang="tr-TR" dirty="0">
                        <a:latin typeface="+mj-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kern="1200" dirty="0" smtClean="0">
                          <a:solidFill>
                            <a:schemeClr val="dk1"/>
                          </a:solidFill>
                          <a:latin typeface="+mj-lt"/>
                          <a:ea typeface="+mn-ea"/>
                          <a:cs typeface="+mn-cs"/>
                        </a:rPr>
                        <a:t>0,5 puan</a:t>
                      </a:r>
                    </a:p>
                    <a:p>
                      <a:endParaRPr lang="tr-TR" dirty="0">
                        <a:latin typeface="+mj-lt"/>
                      </a:endParaRPr>
                    </a:p>
                  </a:txBody>
                  <a:tcPr/>
                </a:tc>
              </a:tr>
            </a:tbl>
          </a:graphicData>
        </a:graphic>
      </p:graphicFrame>
    </p:spTree>
  </p:cSld>
  <p:clrMapOvr>
    <a:masterClrMapping/>
  </p:clrMapOvr>
  <p:transition>
    <p:wedg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YABANCI DİL TESTİ (YDT)</a:t>
            </a:r>
            <a:endParaRPr lang="tr-TR" dirty="0"/>
          </a:p>
        </p:txBody>
      </p:sp>
      <p:sp>
        <p:nvSpPr>
          <p:cNvPr id="3" name="2 İçerik Yer Tutucusu"/>
          <p:cNvSpPr>
            <a:spLocks noGrp="1"/>
          </p:cNvSpPr>
          <p:nvPr>
            <p:ph idx="1"/>
          </p:nvPr>
        </p:nvSpPr>
        <p:spPr>
          <a:xfrm>
            <a:off x="457200" y="1844824"/>
            <a:ext cx="8229600" cy="4479776"/>
          </a:xfrm>
        </p:spPr>
        <p:txBody>
          <a:bodyPr>
            <a:normAutofit fontScale="70000" lnSpcReduction="20000"/>
          </a:bodyPr>
          <a:lstStyle/>
          <a:p>
            <a:r>
              <a:rPr lang="tr-TR" dirty="0" smtClean="0">
                <a:latin typeface="+mj-lt"/>
              </a:rPr>
              <a:t>Pazar günü 15.45 </a:t>
            </a:r>
          </a:p>
          <a:p>
            <a:r>
              <a:rPr lang="tr-TR" dirty="0" smtClean="0">
                <a:latin typeface="+mj-lt"/>
              </a:rPr>
              <a:t>80 SORU</a:t>
            </a:r>
          </a:p>
          <a:p>
            <a:r>
              <a:rPr lang="tr-TR" dirty="0" smtClean="0">
                <a:latin typeface="+mj-lt"/>
              </a:rPr>
              <a:t>120</a:t>
            </a:r>
            <a:r>
              <a:rPr lang="tr-TR" dirty="0" smtClean="0"/>
              <a:t> DAKİKA</a:t>
            </a:r>
          </a:p>
          <a:p>
            <a:r>
              <a:rPr lang="tr-TR" dirty="0" smtClean="0">
                <a:latin typeface="+mj-lt"/>
              </a:rPr>
              <a:t>Çoktan seçmeli</a:t>
            </a:r>
          </a:p>
          <a:p>
            <a:r>
              <a:rPr lang="tr-TR" dirty="0" smtClean="0">
                <a:latin typeface="+mj-lt"/>
              </a:rPr>
              <a:t>TEK KİTAPÇIK (</a:t>
            </a:r>
            <a:r>
              <a:rPr lang="tr-TR" b="1" dirty="0" smtClean="0">
                <a:solidFill>
                  <a:srgbClr val="FF0000"/>
                </a:solidFill>
                <a:latin typeface="+mj-lt"/>
              </a:rPr>
              <a:t>Soru kitapçığında sadece sınav olacağı Yabancı Dile ait sorular bulunur.)</a:t>
            </a:r>
          </a:p>
          <a:p>
            <a:r>
              <a:rPr lang="tr-TR" dirty="0" smtClean="0">
                <a:latin typeface="+mj-lt"/>
              </a:rPr>
              <a:t>TEK CEVAP ANAHTARI</a:t>
            </a:r>
          </a:p>
          <a:p>
            <a:endParaRPr lang="tr-TR" dirty="0" smtClean="0">
              <a:latin typeface="+mj-lt"/>
            </a:endParaRPr>
          </a:p>
          <a:p>
            <a:r>
              <a:rPr lang="tr-TR" dirty="0" smtClean="0">
                <a:latin typeface="+mj-lt"/>
              </a:rPr>
              <a:t>Çoktan seçmeli sorulardan oluşmaktadır.</a:t>
            </a:r>
          </a:p>
          <a:p>
            <a:r>
              <a:rPr lang="tr-TR" b="1" dirty="0" smtClean="0">
                <a:latin typeface="+mj-lt"/>
              </a:rPr>
              <a:t>1 YANLIŞ  </a:t>
            </a:r>
            <a:r>
              <a:rPr lang="tr-TR" b="1" dirty="0" smtClean="0">
                <a:solidFill>
                  <a:srgbClr val="FF0000"/>
                </a:solidFill>
                <a:latin typeface="+mj-lt"/>
              </a:rPr>
              <a:t>0.25 DOĞRU</a:t>
            </a:r>
          </a:p>
          <a:p>
            <a:r>
              <a:rPr lang="tr-TR" b="1" dirty="0" smtClean="0">
                <a:latin typeface="+mj-lt"/>
              </a:rPr>
              <a:t>4 YANLIŞ   </a:t>
            </a:r>
            <a:r>
              <a:rPr lang="tr-TR" b="1" dirty="0" smtClean="0">
                <a:solidFill>
                  <a:srgbClr val="FF0000"/>
                </a:solidFill>
                <a:latin typeface="+mj-lt"/>
              </a:rPr>
              <a:t>1 DOĞRU  </a:t>
            </a:r>
          </a:p>
          <a:p>
            <a:endParaRPr lang="tr-TR" b="1" dirty="0" smtClean="0">
              <a:solidFill>
                <a:srgbClr val="FF0000"/>
              </a:solidFill>
              <a:latin typeface="+mj-lt"/>
            </a:endParaRPr>
          </a:p>
          <a:p>
            <a:r>
              <a:rPr lang="tr-TR" dirty="0" smtClean="0">
                <a:latin typeface="+mj-lt"/>
              </a:rPr>
              <a:t>SINAVIN </a:t>
            </a:r>
            <a:r>
              <a:rPr lang="tr-TR" b="1" u="sng" dirty="0" smtClean="0">
                <a:solidFill>
                  <a:srgbClr val="FF0000"/>
                </a:solidFill>
                <a:latin typeface="+mj-lt"/>
              </a:rPr>
              <a:t>İLK 90 DAKİKASI </a:t>
            </a:r>
            <a:r>
              <a:rPr lang="tr-TR" dirty="0" smtClean="0">
                <a:latin typeface="+mj-lt"/>
              </a:rPr>
              <a:t>VE </a:t>
            </a:r>
            <a:r>
              <a:rPr lang="tr-TR" b="1" u="sng" dirty="0" smtClean="0">
                <a:solidFill>
                  <a:srgbClr val="FF0000"/>
                </a:solidFill>
                <a:latin typeface="+mj-lt"/>
              </a:rPr>
              <a:t>SON 15 DAKİKASI </a:t>
            </a:r>
            <a:r>
              <a:rPr lang="tr-TR" dirty="0" smtClean="0">
                <a:latin typeface="+mj-lt"/>
              </a:rPr>
              <a:t>SINAV SALONUNDAN ÇIKMAK YASAKTIR.</a:t>
            </a:r>
          </a:p>
          <a:p>
            <a:r>
              <a:rPr lang="tr-TR" dirty="0" smtClean="0">
                <a:latin typeface="+mj-lt"/>
              </a:rPr>
              <a:t>SINAVA İSTEYEN ADAY  GİRER.</a:t>
            </a:r>
            <a:endParaRPr lang="tr-TR" b="1" dirty="0" smtClean="0">
              <a:solidFill>
                <a:srgbClr val="FF0000"/>
              </a:solidFill>
              <a:latin typeface="+mj-lt"/>
            </a:endParaRPr>
          </a:p>
          <a:p>
            <a:pPr>
              <a:buNone/>
            </a:pPr>
            <a:endParaRPr lang="tr-TR" b="1" dirty="0" smtClean="0">
              <a:solidFill>
                <a:srgbClr val="FF0000"/>
              </a:solidFill>
              <a:latin typeface="+mj-lt"/>
            </a:endParaRPr>
          </a:p>
          <a:p>
            <a:pPr>
              <a:buNone/>
            </a:pPr>
            <a:endParaRPr lang="tr-TR" dirty="0" smtClean="0">
              <a:latin typeface="+mj-lt"/>
            </a:endParaRPr>
          </a:p>
          <a:p>
            <a:pPr>
              <a:buNone/>
            </a:pPr>
            <a:endParaRPr lang="tr-TR" dirty="0" smtClean="0">
              <a:latin typeface="+mj-lt"/>
            </a:endParaRPr>
          </a:p>
          <a:p>
            <a:endParaRPr lang="tr-TR" dirty="0" smtClean="0">
              <a:latin typeface="+mj-lt"/>
            </a:endParaRPr>
          </a:p>
          <a:p>
            <a:endParaRPr lang="tr-TR" dirty="0">
              <a:latin typeface="+mj-lt"/>
            </a:endParaRPr>
          </a:p>
        </p:txBody>
      </p:sp>
    </p:spTree>
  </p:cSld>
  <p:clrMapOvr>
    <a:masterClrMapping/>
  </p:clrMapOvr>
  <p:transition>
    <p:wedg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YABANCI DİL TESTİ (YDT)</a:t>
            </a:r>
            <a:endParaRPr lang="tr-TR" dirty="0"/>
          </a:p>
        </p:txBody>
      </p:sp>
      <p:sp>
        <p:nvSpPr>
          <p:cNvPr id="3" name="2 İçerik Yer Tutucusu"/>
          <p:cNvSpPr>
            <a:spLocks noGrp="1"/>
          </p:cNvSpPr>
          <p:nvPr>
            <p:ph idx="1"/>
          </p:nvPr>
        </p:nvSpPr>
        <p:spPr/>
        <p:txBody>
          <a:bodyPr>
            <a:normAutofit fontScale="85000" lnSpcReduction="20000"/>
          </a:bodyPr>
          <a:lstStyle/>
          <a:p>
            <a:r>
              <a:rPr lang="tr-TR" dirty="0" smtClean="0"/>
              <a:t>YDT  deki sorularda </a:t>
            </a:r>
            <a:r>
              <a:rPr lang="tr-TR" b="1" dirty="0" smtClean="0">
                <a:solidFill>
                  <a:srgbClr val="FF0000"/>
                </a:solidFill>
              </a:rPr>
              <a:t>LİSE  müfredatı  esas </a:t>
            </a:r>
            <a:r>
              <a:rPr lang="tr-TR" dirty="0" smtClean="0"/>
              <a:t>alınır.</a:t>
            </a:r>
          </a:p>
          <a:p>
            <a:pPr>
              <a:buNone/>
            </a:pPr>
            <a:r>
              <a:rPr lang="tr-TR" dirty="0" smtClean="0"/>
              <a:t>  </a:t>
            </a:r>
            <a:endParaRPr lang="tr-TR" dirty="0" smtClean="0">
              <a:latin typeface="+mj-lt"/>
            </a:endParaRPr>
          </a:p>
          <a:p>
            <a:r>
              <a:rPr lang="tr-TR" dirty="0" smtClean="0">
                <a:latin typeface="+mj-lt"/>
              </a:rPr>
              <a:t>Kelime Bilgisi</a:t>
            </a:r>
          </a:p>
          <a:p>
            <a:r>
              <a:rPr lang="tr-TR" dirty="0" smtClean="0">
                <a:latin typeface="+mj-lt"/>
              </a:rPr>
              <a:t>Okuduğunu anlama</a:t>
            </a:r>
          </a:p>
          <a:p>
            <a:r>
              <a:rPr lang="tr-TR" dirty="0" smtClean="0">
                <a:latin typeface="+mj-lt"/>
              </a:rPr>
              <a:t>Türkçe-Yabancı Dil/Yabancı Dil- Türkçe çeviri sorularından oluşur.</a:t>
            </a:r>
          </a:p>
          <a:p>
            <a:endParaRPr lang="tr-TR" dirty="0" smtClean="0">
              <a:latin typeface="+mj-lt"/>
            </a:endParaRPr>
          </a:p>
          <a:p>
            <a:r>
              <a:rPr lang="tr-TR" b="1" u="sng" dirty="0" smtClean="0">
                <a:latin typeface="+mj-lt"/>
              </a:rPr>
              <a:t>YDT kapsamında;</a:t>
            </a:r>
          </a:p>
          <a:p>
            <a:r>
              <a:rPr lang="tr-TR" dirty="0" smtClean="0">
                <a:latin typeface="+mj-lt"/>
              </a:rPr>
              <a:t>İngilizce</a:t>
            </a:r>
          </a:p>
          <a:p>
            <a:r>
              <a:rPr lang="tr-TR" dirty="0" smtClean="0">
                <a:latin typeface="+mj-lt"/>
              </a:rPr>
              <a:t>Fransızca</a:t>
            </a:r>
          </a:p>
          <a:p>
            <a:r>
              <a:rPr lang="tr-TR" dirty="0" smtClean="0">
                <a:latin typeface="+mj-lt"/>
              </a:rPr>
              <a:t>Almanca</a:t>
            </a:r>
          </a:p>
          <a:p>
            <a:r>
              <a:rPr lang="tr-TR" dirty="0" smtClean="0">
                <a:latin typeface="+mj-lt"/>
              </a:rPr>
              <a:t>Arapça</a:t>
            </a:r>
          </a:p>
          <a:p>
            <a:r>
              <a:rPr lang="tr-TR" dirty="0" smtClean="0">
                <a:latin typeface="+mj-lt"/>
              </a:rPr>
              <a:t>Rusça  dillerinden sınava girilebilir.</a:t>
            </a:r>
          </a:p>
          <a:p>
            <a:pPr>
              <a:buNone/>
            </a:pPr>
            <a:endParaRPr lang="tr-TR" dirty="0" smtClean="0">
              <a:latin typeface="+mj-lt"/>
            </a:endParaRPr>
          </a:p>
          <a:p>
            <a:endParaRPr lang="tr-TR" dirty="0" smtClean="0">
              <a:latin typeface="+mj-lt"/>
            </a:endParaRPr>
          </a:p>
          <a:p>
            <a:endParaRPr lang="tr-TR" dirty="0">
              <a:latin typeface="+mj-lt"/>
            </a:endParaRPr>
          </a:p>
        </p:txBody>
      </p:sp>
    </p:spTree>
  </p:cSld>
  <p:clrMapOvr>
    <a:masterClrMapping/>
  </p:clrMapOvr>
  <p:transition>
    <p:wedg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2800" dirty="0" smtClean="0"/>
              <a:t>YDT-SÜRE</a:t>
            </a:r>
            <a:endParaRPr lang="tr-TR" sz="2800" dirty="0"/>
          </a:p>
        </p:txBody>
      </p:sp>
      <p:graphicFrame>
        <p:nvGraphicFramePr>
          <p:cNvPr id="5" name="4 İçerik Yer Tutucusu"/>
          <p:cNvGraphicFramePr>
            <a:graphicFrameLocks noGrp="1"/>
          </p:cNvGraphicFramePr>
          <p:nvPr>
            <p:ph idx="1"/>
            <p:extLst>
              <p:ext uri="{D42A27DB-BD31-4B8C-83A1-F6EECF244321}">
                <p14:modId xmlns:p14="http://schemas.microsoft.com/office/powerpoint/2010/main" xmlns="" val="145985075"/>
              </p:ext>
            </p:extLst>
          </p:nvPr>
        </p:nvGraphicFramePr>
        <p:xfrm>
          <a:off x="395534" y="2132857"/>
          <a:ext cx="8424937" cy="3698837"/>
        </p:xfrm>
        <a:graphic>
          <a:graphicData uri="http://schemas.openxmlformats.org/drawingml/2006/table">
            <a:tbl>
              <a:tblPr firstRow="1" bandRow="1">
                <a:tableStyleId>{5C22544A-7EE6-4342-B048-85BDC9FD1C3A}</a:tableStyleId>
              </a:tblPr>
              <a:tblGrid>
                <a:gridCol w="5273771"/>
                <a:gridCol w="1439017"/>
                <a:gridCol w="1712149"/>
              </a:tblGrid>
              <a:tr h="1512167">
                <a:tc>
                  <a:txBody>
                    <a:bodyPr/>
                    <a:lstStyle/>
                    <a:p>
                      <a:endParaRPr lang="tr-TR" sz="2000" dirty="0" smtClean="0">
                        <a:latin typeface="+mj-lt"/>
                      </a:endParaRPr>
                    </a:p>
                    <a:p>
                      <a:pPr algn="ctr"/>
                      <a:endParaRPr lang="tr-TR" sz="2000" dirty="0" smtClean="0">
                        <a:latin typeface="+mj-lt"/>
                      </a:endParaRPr>
                    </a:p>
                    <a:p>
                      <a:pPr algn="ctr"/>
                      <a:r>
                        <a:rPr lang="tr-TR" sz="2000" dirty="0" smtClean="0">
                          <a:latin typeface="+mj-lt"/>
                        </a:rPr>
                        <a:t>Testler</a:t>
                      </a:r>
                      <a:endParaRPr lang="tr-TR" sz="2000" dirty="0">
                        <a:latin typeface="+mj-lt"/>
                      </a:endParaRPr>
                    </a:p>
                  </a:txBody>
                  <a:tcPr/>
                </a:tc>
                <a:tc>
                  <a:txBody>
                    <a:bodyPr/>
                    <a:lstStyle/>
                    <a:p>
                      <a:pPr algn="ctr"/>
                      <a:endParaRPr lang="tr-TR" sz="2000" dirty="0" smtClean="0">
                        <a:latin typeface="+mj-lt"/>
                      </a:endParaRPr>
                    </a:p>
                    <a:p>
                      <a:pPr algn="ctr"/>
                      <a:endParaRPr lang="tr-TR" sz="2000" dirty="0" smtClean="0">
                        <a:latin typeface="+mj-lt"/>
                      </a:endParaRPr>
                    </a:p>
                    <a:p>
                      <a:pPr algn="ctr"/>
                      <a:r>
                        <a:rPr lang="tr-TR" sz="2000" dirty="0" smtClean="0">
                          <a:latin typeface="+mj-lt"/>
                        </a:rPr>
                        <a:t>Soru Sayısı</a:t>
                      </a:r>
                      <a:endParaRPr lang="tr-TR" sz="2000" dirty="0">
                        <a:latin typeface="+mj-lt"/>
                      </a:endParaRPr>
                    </a:p>
                  </a:txBody>
                  <a:tcPr/>
                </a:tc>
                <a:tc>
                  <a:txBody>
                    <a:bodyPr/>
                    <a:lstStyle/>
                    <a:p>
                      <a:pPr algn="ctr"/>
                      <a:r>
                        <a:rPr lang="tr-TR" sz="2000" dirty="0" smtClean="0">
                          <a:latin typeface="+mj-lt"/>
                        </a:rPr>
                        <a:t>Cevaplanacak Soru Sayısına Göre Soru Başına Ortalama Süreler </a:t>
                      </a:r>
                      <a:endParaRPr lang="tr-TR" sz="2000" dirty="0">
                        <a:latin typeface="+mj-lt"/>
                      </a:endParaRPr>
                    </a:p>
                  </a:txBody>
                  <a:tcPr/>
                </a:tc>
              </a:tr>
              <a:tr h="936104">
                <a:tc>
                  <a:txBody>
                    <a:bodyPr/>
                    <a:lstStyle/>
                    <a:p>
                      <a:pPr algn="ctr"/>
                      <a:endParaRPr lang="tr-TR" b="1" dirty="0" smtClean="0">
                        <a:latin typeface="+mj-lt"/>
                      </a:endParaRPr>
                    </a:p>
                    <a:p>
                      <a:pPr algn="ctr"/>
                      <a:r>
                        <a:rPr lang="tr-TR" b="1" dirty="0" smtClean="0">
                          <a:latin typeface="+mj-lt"/>
                        </a:rPr>
                        <a:t>Yabancı Dil Testi</a:t>
                      </a:r>
                      <a:endParaRPr lang="tr-TR" b="1" dirty="0">
                        <a:latin typeface="+mj-lt"/>
                      </a:endParaRPr>
                    </a:p>
                  </a:txBody>
                  <a:tcPr/>
                </a:tc>
                <a:tc>
                  <a:txBody>
                    <a:bodyPr/>
                    <a:lstStyle/>
                    <a:p>
                      <a:pPr algn="ctr"/>
                      <a:endParaRPr lang="tr-TR" dirty="0" smtClean="0">
                        <a:latin typeface="+mj-lt"/>
                      </a:endParaRPr>
                    </a:p>
                    <a:p>
                      <a:pPr algn="ctr"/>
                      <a:r>
                        <a:rPr lang="tr-TR" dirty="0" smtClean="0">
                          <a:latin typeface="+mj-lt"/>
                        </a:rPr>
                        <a:t>80</a:t>
                      </a:r>
                      <a:endParaRPr lang="tr-TR" dirty="0">
                        <a:latin typeface="+mj-lt"/>
                      </a:endParaRPr>
                    </a:p>
                  </a:txBody>
                  <a:tcPr/>
                </a:tc>
                <a:tc>
                  <a:txBody>
                    <a:bodyPr/>
                    <a:lstStyle/>
                    <a:p>
                      <a:endParaRPr lang="tr-TR" dirty="0" smtClean="0">
                        <a:latin typeface="+mj-lt"/>
                      </a:endParaRPr>
                    </a:p>
                    <a:p>
                      <a:endParaRPr lang="tr-TR" dirty="0" smtClean="0">
                        <a:latin typeface="+mj-lt"/>
                      </a:endParaRPr>
                    </a:p>
                    <a:p>
                      <a:pPr algn="ctr"/>
                      <a:r>
                        <a:rPr lang="tr-TR" dirty="0" smtClean="0">
                          <a:latin typeface="+mj-lt"/>
                        </a:rPr>
                        <a:t>1,5 dk.</a:t>
                      </a:r>
                      <a:endParaRPr lang="tr-TR" dirty="0">
                        <a:latin typeface="+mj-lt"/>
                      </a:endParaRPr>
                    </a:p>
                  </a:txBody>
                  <a:tcPr/>
                </a:tc>
              </a:tr>
              <a:tr h="842493">
                <a:tc>
                  <a:txBody>
                    <a:bodyPr/>
                    <a:lstStyle/>
                    <a:p>
                      <a:r>
                        <a:rPr lang="tr-TR" sz="2400" b="1" dirty="0" smtClean="0">
                          <a:solidFill>
                            <a:srgbClr val="FF0000"/>
                          </a:solidFill>
                          <a:latin typeface="+mj-lt"/>
                        </a:rPr>
                        <a:t>Toplam</a:t>
                      </a:r>
                      <a:endParaRPr lang="tr-TR" sz="2400" b="1" dirty="0">
                        <a:solidFill>
                          <a:srgbClr val="FF0000"/>
                        </a:solidFill>
                        <a:latin typeface="+mj-lt"/>
                      </a:endParaRPr>
                    </a:p>
                  </a:txBody>
                  <a:tcPr/>
                </a:tc>
                <a:tc>
                  <a:txBody>
                    <a:bodyPr/>
                    <a:lstStyle/>
                    <a:p>
                      <a:pPr algn="ctr"/>
                      <a:r>
                        <a:rPr lang="tr-TR" sz="2400" b="1" dirty="0" smtClean="0">
                          <a:solidFill>
                            <a:srgbClr val="FF0000"/>
                          </a:solidFill>
                          <a:latin typeface="+mj-lt"/>
                        </a:rPr>
                        <a:t>80</a:t>
                      </a:r>
                      <a:endParaRPr lang="tr-TR" sz="2400" b="1" dirty="0">
                        <a:solidFill>
                          <a:srgbClr val="FF0000"/>
                        </a:solidFill>
                        <a:latin typeface="+mj-lt"/>
                      </a:endParaRPr>
                    </a:p>
                  </a:txBody>
                  <a:tcPr/>
                </a:tc>
                <a:tc>
                  <a:txBody>
                    <a:bodyPr/>
                    <a:lstStyle/>
                    <a:p>
                      <a:pPr algn="ctr"/>
                      <a:r>
                        <a:rPr lang="tr-TR" sz="2400" b="1" dirty="0" smtClean="0">
                          <a:solidFill>
                            <a:srgbClr val="FF0000"/>
                          </a:solidFill>
                          <a:latin typeface="+mj-lt"/>
                        </a:rPr>
                        <a:t>120 Dakika (2 Saat)</a:t>
                      </a:r>
                      <a:endParaRPr lang="tr-TR" sz="2400" b="1" dirty="0">
                        <a:solidFill>
                          <a:srgbClr val="FF0000"/>
                        </a:solidFill>
                        <a:latin typeface="+mj-lt"/>
                      </a:endParaRPr>
                    </a:p>
                  </a:txBody>
                  <a:tcPr/>
                </a:tc>
              </a:tr>
            </a:tbl>
          </a:graphicData>
        </a:graphic>
      </p:graphicFrame>
    </p:spTree>
  </p:cSld>
  <p:clrMapOvr>
    <a:masterClrMapping/>
  </p:clrMapOvr>
  <p:transition>
    <p:wedg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2800" dirty="0" smtClean="0"/>
              <a:t>YKS DİL Puan Türünün Hesaplanmasında Testlerin Ağırlıkları (%)</a:t>
            </a:r>
            <a:endParaRPr lang="tr-TR" sz="2800" dirty="0"/>
          </a:p>
        </p:txBody>
      </p:sp>
      <p:graphicFrame>
        <p:nvGraphicFramePr>
          <p:cNvPr id="5" name="4 İçerik Yer Tutucusu"/>
          <p:cNvGraphicFramePr>
            <a:graphicFrameLocks noGrp="1"/>
          </p:cNvGraphicFramePr>
          <p:nvPr>
            <p:ph idx="1"/>
          </p:nvPr>
        </p:nvGraphicFramePr>
        <p:xfrm>
          <a:off x="179512" y="2072854"/>
          <a:ext cx="8568952" cy="3516386"/>
        </p:xfrm>
        <a:graphic>
          <a:graphicData uri="http://schemas.openxmlformats.org/drawingml/2006/table">
            <a:tbl>
              <a:tblPr firstRow="1" bandRow="1">
                <a:tableStyleId>{5C22544A-7EE6-4342-B048-85BDC9FD1C3A}</a:tableStyleId>
              </a:tblPr>
              <a:tblGrid>
                <a:gridCol w="702373"/>
                <a:gridCol w="781270"/>
                <a:gridCol w="961516"/>
                <a:gridCol w="1126129"/>
                <a:gridCol w="854988"/>
                <a:gridCol w="4142676"/>
              </a:tblGrid>
              <a:tr h="550427">
                <a:tc>
                  <a:txBody>
                    <a:bodyPr/>
                    <a:lstStyle/>
                    <a:p>
                      <a:endParaRPr lang="tr-TR" dirty="0">
                        <a:latin typeface="+mj-lt"/>
                      </a:endParaRPr>
                    </a:p>
                  </a:txBody>
                  <a:tcPr/>
                </a:tc>
                <a:tc gridSpan="4">
                  <a:txBody>
                    <a:bodyPr/>
                    <a:lstStyle/>
                    <a:p>
                      <a:pPr algn="ctr"/>
                      <a:r>
                        <a:rPr lang="tr-TR" dirty="0" smtClean="0">
                          <a:latin typeface="+mj-lt"/>
                        </a:rPr>
                        <a:t>TYT</a:t>
                      </a:r>
                      <a:endParaRPr lang="tr-TR" dirty="0">
                        <a:latin typeface="+mj-lt"/>
                      </a:endParaRPr>
                    </a:p>
                  </a:txBody>
                  <a:tcPr/>
                </a:tc>
                <a:tc hMerge="1">
                  <a:txBody>
                    <a:bodyPr/>
                    <a:lstStyle/>
                    <a:p>
                      <a:endParaRPr lang="tr-TR" dirty="0">
                        <a:latin typeface="+mj-lt"/>
                      </a:endParaRPr>
                    </a:p>
                  </a:txBody>
                  <a:tcPr/>
                </a:tc>
                <a:tc hMerge="1">
                  <a:txBody>
                    <a:bodyPr/>
                    <a:lstStyle/>
                    <a:p>
                      <a:endParaRPr lang="tr-TR" dirty="0">
                        <a:latin typeface="+mj-lt"/>
                      </a:endParaRPr>
                    </a:p>
                  </a:txBody>
                  <a:tcPr/>
                </a:tc>
                <a:tc hMerge="1">
                  <a:txBody>
                    <a:bodyPr/>
                    <a:lstStyle/>
                    <a:p>
                      <a:endParaRPr lang="tr-TR" dirty="0">
                        <a:latin typeface="+mj-lt"/>
                      </a:endParaRPr>
                    </a:p>
                  </a:txBody>
                  <a:tcPr/>
                </a:tc>
                <a:tc>
                  <a:txBody>
                    <a:bodyPr/>
                    <a:lstStyle/>
                    <a:p>
                      <a:pPr algn="ctr"/>
                      <a:r>
                        <a:rPr lang="tr-TR" dirty="0" smtClean="0">
                          <a:latin typeface="+mj-lt"/>
                        </a:rPr>
                        <a:t>YDT</a:t>
                      </a:r>
                      <a:endParaRPr lang="tr-TR" dirty="0">
                        <a:latin typeface="+mj-lt"/>
                      </a:endParaRPr>
                    </a:p>
                  </a:txBody>
                  <a:tcPr/>
                </a:tc>
              </a:tr>
              <a:tr h="1589891">
                <a:tc>
                  <a:txBody>
                    <a:bodyPr/>
                    <a:lstStyle/>
                    <a:p>
                      <a:pPr algn="ctr"/>
                      <a:r>
                        <a:rPr lang="tr-TR" sz="1800" dirty="0" smtClean="0">
                          <a:latin typeface="+mj-lt"/>
                        </a:rPr>
                        <a:t>Puan Türü</a:t>
                      </a:r>
                      <a:endParaRPr lang="tr-TR" sz="1800" dirty="0">
                        <a:latin typeface="+mj-lt"/>
                      </a:endParaRPr>
                    </a:p>
                  </a:txBody>
                  <a:tcPr/>
                </a:tc>
                <a:tc>
                  <a:txBody>
                    <a:bodyPr/>
                    <a:lstStyle/>
                    <a:p>
                      <a:pPr algn="ctr"/>
                      <a:r>
                        <a:rPr lang="tr-TR" sz="1600" dirty="0" smtClean="0">
                          <a:latin typeface="+mj-lt"/>
                        </a:rPr>
                        <a:t>Türkçe Testi</a:t>
                      </a:r>
                      <a:endParaRPr lang="tr-TR" sz="1600" dirty="0">
                        <a:latin typeface="+mj-lt"/>
                      </a:endParaRPr>
                    </a:p>
                  </a:txBody>
                  <a:tcPr/>
                </a:tc>
                <a:tc>
                  <a:txBody>
                    <a:bodyPr/>
                    <a:lstStyle/>
                    <a:p>
                      <a:pPr algn="ctr"/>
                      <a:r>
                        <a:rPr lang="tr-TR" sz="1600" dirty="0" smtClean="0">
                          <a:latin typeface="+mj-lt"/>
                        </a:rPr>
                        <a:t>Sosyal Bilimler Testi</a:t>
                      </a:r>
                      <a:endParaRPr lang="tr-TR" sz="1600" dirty="0">
                        <a:latin typeface="+mj-lt"/>
                      </a:endParaRPr>
                    </a:p>
                  </a:txBody>
                  <a:tcPr/>
                </a:tc>
                <a:tc>
                  <a:txBody>
                    <a:bodyPr/>
                    <a:lstStyle/>
                    <a:p>
                      <a:pPr algn="ctr"/>
                      <a:r>
                        <a:rPr lang="tr-TR" sz="1600" dirty="0" smtClean="0">
                          <a:latin typeface="+mj-lt"/>
                        </a:rPr>
                        <a:t>Temel </a:t>
                      </a:r>
                      <a:r>
                        <a:rPr lang="tr-TR" sz="1400" dirty="0" smtClean="0">
                          <a:latin typeface="+mj-lt"/>
                        </a:rPr>
                        <a:t>Matematik </a:t>
                      </a:r>
                    </a:p>
                    <a:p>
                      <a:pPr algn="ctr"/>
                      <a:r>
                        <a:rPr lang="tr-TR" sz="1600" baseline="0" dirty="0" smtClean="0">
                          <a:latin typeface="+mj-lt"/>
                        </a:rPr>
                        <a:t>Testi</a:t>
                      </a:r>
                      <a:endParaRPr lang="tr-TR" sz="1600" dirty="0">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tr-TR" sz="1600" kern="1200" dirty="0" smtClean="0">
                          <a:solidFill>
                            <a:schemeClr val="dk1"/>
                          </a:solidFill>
                          <a:latin typeface="+mj-lt"/>
                          <a:ea typeface="+mn-ea"/>
                          <a:cs typeface="+mn-cs"/>
                        </a:rPr>
                        <a:t>Fen Bilimleri Testi</a:t>
                      </a:r>
                    </a:p>
                  </a:txBody>
                  <a:tcPr/>
                </a:tc>
                <a:tc>
                  <a:txBody>
                    <a:bodyPr/>
                    <a:lstStyle/>
                    <a:p>
                      <a:pPr algn="ctr"/>
                      <a:endParaRPr lang="tr-TR" sz="2400" dirty="0" smtClean="0">
                        <a:latin typeface="+mj-lt"/>
                      </a:endParaRPr>
                    </a:p>
                    <a:p>
                      <a:pPr algn="ctr"/>
                      <a:r>
                        <a:rPr lang="tr-TR" sz="2400" dirty="0" smtClean="0">
                          <a:latin typeface="+mj-lt"/>
                        </a:rPr>
                        <a:t>Yabancı Dil</a:t>
                      </a:r>
                      <a:r>
                        <a:rPr lang="tr-TR" sz="2400" baseline="0" dirty="0" smtClean="0">
                          <a:latin typeface="+mj-lt"/>
                        </a:rPr>
                        <a:t> Testi</a:t>
                      </a:r>
                      <a:endParaRPr lang="tr-TR" sz="2400" dirty="0">
                        <a:latin typeface="+mj-lt"/>
                      </a:endParaRPr>
                    </a:p>
                  </a:txBody>
                  <a:tcPr/>
                </a:tc>
              </a:tr>
              <a:tr h="688034">
                <a:tc rowSpan="2">
                  <a:txBody>
                    <a:bodyPr/>
                    <a:lstStyle/>
                    <a:p>
                      <a:r>
                        <a:rPr lang="tr-TR" sz="2400" b="1" dirty="0" smtClean="0">
                          <a:latin typeface="+mj-lt"/>
                        </a:rPr>
                        <a:t>DİL</a:t>
                      </a:r>
                      <a:endParaRPr lang="tr-TR" sz="2400" b="1" dirty="0">
                        <a:latin typeface="+mj-lt"/>
                      </a:endParaRPr>
                    </a:p>
                  </a:txBody>
                  <a:tcPr/>
                </a:tc>
                <a:tc>
                  <a:txBody>
                    <a:bodyPr/>
                    <a:lstStyle/>
                    <a:p>
                      <a:pPr algn="ctr"/>
                      <a:r>
                        <a:rPr lang="tr-TR" sz="2400" b="1" dirty="0" smtClean="0">
                          <a:latin typeface="+mj-lt"/>
                        </a:rPr>
                        <a:t>13</a:t>
                      </a:r>
                      <a:endParaRPr lang="tr-TR" sz="2400" b="1" dirty="0">
                        <a:latin typeface="+mj-lt"/>
                      </a:endParaRPr>
                    </a:p>
                  </a:txBody>
                  <a:tcPr/>
                </a:tc>
                <a:tc>
                  <a:txBody>
                    <a:bodyPr/>
                    <a:lstStyle/>
                    <a:p>
                      <a:pPr algn="ctr"/>
                      <a:r>
                        <a:rPr lang="tr-TR" sz="2400" b="1" dirty="0" smtClean="0">
                          <a:latin typeface="+mj-lt"/>
                        </a:rPr>
                        <a:t>7</a:t>
                      </a:r>
                      <a:endParaRPr lang="tr-TR" sz="2400" b="1" dirty="0">
                        <a:latin typeface="+mj-lt"/>
                      </a:endParaRPr>
                    </a:p>
                  </a:txBody>
                  <a:tcPr/>
                </a:tc>
                <a:tc>
                  <a:txBody>
                    <a:bodyPr/>
                    <a:lstStyle/>
                    <a:p>
                      <a:pPr algn="ctr"/>
                      <a:r>
                        <a:rPr lang="tr-TR" sz="2400" b="1" dirty="0" smtClean="0">
                          <a:latin typeface="+mj-lt"/>
                        </a:rPr>
                        <a:t>13</a:t>
                      </a:r>
                      <a:endParaRPr lang="tr-TR" sz="2400" b="1" dirty="0">
                        <a:latin typeface="+mj-lt"/>
                      </a:endParaRPr>
                    </a:p>
                  </a:txBody>
                  <a:tcPr/>
                </a:tc>
                <a:tc>
                  <a:txBody>
                    <a:bodyPr/>
                    <a:lstStyle/>
                    <a:p>
                      <a:pPr algn="ctr"/>
                      <a:r>
                        <a:rPr lang="tr-TR" sz="2400" b="1" dirty="0" smtClean="0">
                          <a:latin typeface="+mj-lt"/>
                        </a:rPr>
                        <a:t>7</a:t>
                      </a:r>
                      <a:endParaRPr lang="tr-TR" sz="2400" b="1" dirty="0">
                        <a:latin typeface="+mj-lt"/>
                      </a:endParaRPr>
                    </a:p>
                  </a:txBody>
                  <a:tcPr/>
                </a:tc>
                <a:tc>
                  <a:txBody>
                    <a:bodyPr/>
                    <a:lstStyle/>
                    <a:p>
                      <a:pPr algn="ctr"/>
                      <a:r>
                        <a:rPr lang="tr-TR" sz="2400" b="1" dirty="0" smtClean="0">
                          <a:latin typeface="+mj-lt"/>
                        </a:rPr>
                        <a:t>60</a:t>
                      </a:r>
                      <a:endParaRPr lang="tr-TR" sz="2400" b="1" dirty="0">
                        <a:latin typeface="+mj-lt"/>
                      </a:endParaRPr>
                    </a:p>
                  </a:txBody>
                  <a:tcPr/>
                </a:tc>
              </a:tr>
              <a:tr h="688034">
                <a:tc vMerge="1">
                  <a:txBody>
                    <a:bodyPr/>
                    <a:lstStyle/>
                    <a:p>
                      <a:endParaRPr lang="tr-TR" sz="2400" b="1" dirty="0">
                        <a:latin typeface="+mj-lt"/>
                      </a:endParaRPr>
                    </a:p>
                  </a:txBody>
                  <a:tcPr/>
                </a:tc>
                <a:tc gridSpan="4">
                  <a:txBody>
                    <a:bodyPr/>
                    <a:lstStyle/>
                    <a:p>
                      <a:pPr algn="ctr"/>
                      <a:r>
                        <a:rPr lang="tr-TR" sz="2400" b="1" dirty="0" smtClean="0">
                          <a:latin typeface="+mj-lt"/>
                        </a:rPr>
                        <a:t>40</a:t>
                      </a:r>
                      <a:endParaRPr lang="tr-TR" sz="2400" b="1" dirty="0">
                        <a:latin typeface="+mj-lt"/>
                      </a:endParaRPr>
                    </a:p>
                  </a:txBody>
                  <a:tcPr>
                    <a:solidFill>
                      <a:schemeClr val="tx2">
                        <a:lumMod val="40000"/>
                        <a:lumOff val="60000"/>
                      </a:schemeClr>
                    </a:solidFill>
                  </a:tcPr>
                </a:tc>
                <a:tc hMerge="1">
                  <a:txBody>
                    <a:bodyPr/>
                    <a:lstStyle/>
                    <a:p>
                      <a:pPr algn="ctr"/>
                      <a:endParaRPr lang="tr-TR" sz="2400" b="1" dirty="0">
                        <a:latin typeface="+mj-lt"/>
                      </a:endParaRPr>
                    </a:p>
                  </a:txBody>
                  <a:tcPr/>
                </a:tc>
                <a:tc hMerge="1">
                  <a:txBody>
                    <a:bodyPr/>
                    <a:lstStyle/>
                    <a:p>
                      <a:pPr algn="ctr"/>
                      <a:endParaRPr lang="tr-TR" sz="2400" b="1" dirty="0">
                        <a:latin typeface="+mj-lt"/>
                      </a:endParaRPr>
                    </a:p>
                  </a:txBody>
                  <a:tcPr/>
                </a:tc>
                <a:tc hMerge="1">
                  <a:txBody>
                    <a:bodyPr/>
                    <a:lstStyle/>
                    <a:p>
                      <a:pPr algn="ctr"/>
                      <a:endParaRPr lang="tr-TR" sz="2400" b="1" dirty="0">
                        <a:latin typeface="+mj-lt"/>
                      </a:endParaRPr>
                    </a:p>
                  </a:txBody>
                  <a:tcPr/>
                </a:tc>
                <a:tc>
                  <a:txBody>
                    <a:bodyPr/>
                    <a:lstStyle/>
                    <a:p>
                      <a:pPr algn="ctr"/>
                      <a:r>
                        <a:rPr lang="tr-TR" sz="2400" b="1" dirty="0" smtClean="0">
                          <a:latin typeface="+mj-lt"/>
                        </a:rPr>
                        <a:t>60</a:t>
                      </a:r>
                      <a:endParaRPr lang="tr-TR" sz="2400" b="1" dirty="0">
                        <a:latin typeface="+mj-lt"/>
                      </a:endParaRPr>
                    </a:p>
                  </a:txBody>
                  <a:tcPr>
                    <a:solidFill>
                      <a:srgbClr val="92D050"/>
                    </a:solidFill>
                  </a:tcPr>
                </a:tc>
              </a:tr>
            </a:tbl>
          </a:graphicData>
        </a:graphic>
      </p:graphicFrame>
    </p:spTree>
  </p:cSld>
  <p:clrMapOvr>
    <a:masterClrMapping/>
  </p:clrMapOvr>
  <p:transition>
    <p:wedg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nvPr>
        </p:nvGraphicFramePr>
        <p:xfrm>
          <a:off x="457200" y="260649"/>
          <a:ext cx="8229600" cy="6256465"/>
        </p:xfrm>
        <a:graphic>
          <a:graphicData uri="http://schemas.openxmlformats.org/drawingml/2006/table">
            <a:tbl>
              <a:tblPr firstRow="1" bandRow="1">
                <a:tableStyleId>{5C22544A-7EE6-4342-B048-85BDC9FD1C3A}</a:tableStyleId>
              </a:tblPr>
              <a:tblGrid>
                <a:gridCol w="3826768"/>
                <a:gridCol w="1659632"/>
                <a:gridCol w="2743200"/>
              </a:tblGrid>
              <a:tr h="625805">
                <a:tc gridSpan="3">
                  <a:txBody>
                    <a:bodyPr/>
                    <a:lstStyle/>
                    <a:p>
                      <a:pPr algn="ctr"/>
                      <a:r>
                        <a:rPr lang="tr-TR" b="1" dirty="0" smtClean="0"/>
                        <a:t>HUKUK ,MİMARLIK, MÜHENDİSLİK, TIP, ÖĞRETEMENLİK</a:t>
                      </a:r>
                      <a:r>
                        <a:rPr lang="tr-TR" b="1" baseline="0" dirty="0" smtClean="0"/>
                        <a:t> </a:t>
                      </a:r>
                    </a:p>
                    <a:p>
                      <a:pPr algn="ctr"/>
                      <a:r>
                        <a:rPr lang="tr-TR" b="1" baseline="0" dirty="0" smtClean="0"/>
                        <a:t>Programlarına  Başvurabilmek için En Düşük Başarı Sırası Nedir?</a:t>
                      </a:r>
                      <a:endParaRPr lang="tr-TR" b="1" dirty="0"/>
                    </a:p>
                  </a:txBody>
                  <a:tcPr/>
                </a:tc>
                <a:tc hMerge="1">
                  <a:txBody>
                    <a:bodyPr/>
                    <a:lstStyle/>
                    <a:p>
                      <a:endParaRPr lang="tr-TR" dirty="0"/>
                    </a:p>
                  </a:txBody>
                  <a:tcPr/>
                </a:tc>
                <a:tc hMerge="1">
                  <a:txBody>
                    <a:bodyPr/>
                    <a:lstStyle/>
                    <a:p>
                      <a:endParaRPr lang="tr-TR" dirty="0"/>
                    </a:p>
                  </a:txBody>
                  <a:tcPr/>
                </a:tc>
              </a:tr>
              <a:tr h="625805">
                <a:tc>
                  <a:txBody>
                    <a:bodyPr/>
                    <a:lstStyle/>
                    <a:p>
                      <a:r>
                        <a:rPr lang="tr-TR" b="1" dirty="0" smtClean="0"/>
                        <a:t>PROGRAM TÜRÜ</a:t>
                      </a:r>
                      <a:endParaRPr lang="tr-TR" b="1" dirty="0"/>
                    </a:p>
                  </a:txBody>
                  <a:tcPr/>
                </a:tc>
                <a:tc>
                  <a:txBody>
                    <a:bodyPr/>
                    <a:lstStyle/>
                    <a:p>
                      <a:r>
                        <a:rPr lang="tr-TR" b="1" dirty="0" smtClean="0"/>
                        <a:t>PUAN</a:t>
                      </a:r>
                      <a:r>
                        <a:rPr lang="tr-TR" b="1" baseline="0" dirty="0" smtClean="0"/>
                        <a:t> TÜRÜ</a:t>
                      </a:r>
                      <a:endParaRPr lang="tr-TR" b="1" dirty="0"/>
                    </a:p>
                  </a:txBody>
                  <a:tcPr/>
                </a:tc>
                <a:tc>
                  <a:txBody>
                    <a:bodyPr/>
                    <a:lstStyle/>
                    <a:p>
                      <a:r>
                        <a:rPr lang="tr-TR" b="1" dirty="0" smtClean="0"/>
                        <a:t>BAŞARI SIRASI*</a:t>
                      </a:r>
                      <a:endParaRPr lang="tr-TR" b="1" dirty="0"/>
                    </a:p>
                  </a:txBody>
                  <a:tcPr/>
                </a:tc>
              </a:tr>
              <a:tr h="625805">
                <a:tc>
                  <a:txBody>
                    <a:bodyPr/>
                    <a:lstStyle/>
                    <a:p>
                      <a:r>
                        <a:rPr lang="tr-TR" b="1" dirty="0" smtClean="0"/>
                        <a:t>HUKUK</a:t>
                      </a:r>
                      <a:r>
                        <a:rPr lang="tr-TR" dirty="0" smtClean="0"/>
                        <a:t> </a:t>
                      </a:r>
                    </a:p>
                    <a:p>
                      <a:r>
                        <a:rPr lang="tr-TR" dirty="0" smtClean="0"/>
                        <a:t>yerleşme işlemlerinde</a:t>
                      </a:r>
                      <a:endParaRPr lang="tr-TR" dirty="0"/>
                    </a:p>
                  </a:txBody>
                  <a:tcPr/>
                </a:tc>
                <a:tc>
                  <a:txBody>
                    <a:bodyPr/>
                    <a:lstStyle/>
                    <a:p>
                      <a:pPr algn="ctr"/>
                      <a:r>
                        <a:rPr lang="en-US" sz="2400" dirty="0" smtClean="0"/>
                        <a:t>EA</a:t>
                      </a:r>
                      <a:endParaRPr lang="tr-TR" sz="2400" dirty="0"/>
                    </a:p>
                  </a:txBody>
                  <a:tcPr/>
                </a:tc>
                <a:tc>
                  <a:txBody>
                    <a:bodyPr/>
                    <a:lstStyle/>
                    <a:p>
                      <a:r>
                        <a:rPr lang="tr-TR" sz="2400" dirty="0" smtClean="0"/>
                        <a:t>En düşük </a:t>
                      </a:r>
                      <a:r>
                        <a:rPr lang="en-US" sz="2400" dirty="0" smtClean="0"/>
                        <a:t>100</a:t>
                      </a:r>
                      <a:r>
                        <a:rPr lang="tr-TR" sz="2400" dirty="0" smtClean="0"/>
                        <a:t>.</a:t>
                      </a:r>
                      <a:r>
                        <a:rPr lang="tr-TR" sz="2400" baseline="0" dirty="0" smtClean="0"/>
                        <a:t> </a:t>
                      </a:r>
                      <a:r>
                        <a:rPr lang="tr-TR" sz="2400" baseline="0" dirty="0" smtClean="0"/>
                        <a:t>000. </a:t>
                      </a:r>
                      <a:endParaRPr lang="tr-TR" sz="2400" dirty="0"/>
                    </a:p>
                  </a:txBody>
                  <a:tcPr/>
                </a:tc>
              </a:tr>
              <a:tr h="11385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b="1" dirty="0" smtClean="0"/>
                        <a:t>MÜHENDİSLİK PROGRAMLARI</a:t>
                      </a:r>
                    </a:p>
                    <a:p>
                      <a:pPr marL="0" marR="0" indent="0" algn="l" defTabSz="914400" rtl="0" eaLnBrk="1" fontAlgn="auto" latinLnBrk="0" hangingPunct="1">
                        <a:lnSpc>
                          <a:spcPct val="100000"/>
                        </a:lnSpc>
                        <a:spcBef>
                          <a:spcPts val="0"/>
                        </a:spcBef>
                        <a:spcAft>
                          <a:spcPts val="0"/>
                        </a:spcAft>
                        <a:buClrTx/>
                        <a:buSzTx/>
                        <a:buFontTx/>
                        <a:buNone/>
                        <a:tabLst/>
                        <a:defRPr/>
                      </a:pPr>
                      <a:r>
                        <a:rPr lang="tr-TR" b="1" dirty="0" smtClean="0"/>
                        <a:t> </a:t>
                      </a:r>
                      <a:r>
                        <a:rPr lang="tr-TR" dirty="0" smtClean="0"/>
                        <a:t>yerleşme işlemlerinde </a:t>
                      </a:r>
                      <a:r>
                        <a:rPr lang="tr-TR" b="1" dirty="0" smtClean="0">
                          <a:solidFill>
                            <a:srgbClr val="FF0000"/>
                          </a:solidFill>
                        </a:rPr>
                        <a:t>(Orman, Su Ürünleri, Ziraat Fak. Hariç)  </a:t>
                      </a:r>
                    </a:p>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Ziraat</a:t>
                      </a:r>
                      <a:r>
                        <a:rPr lang="tr-TR" baseline="0" dirty="0" smtClean="0"/>
                        <a:t> fak.</a:t>
                      </a:r>
                      <a:r>
                        <a:rPr lang="tr-TR" dirty="0" smtClean="0"/>
                        <a:t>Gıda Müh. Programı dahil</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SAY</a:t>
                      </a:r>
                      <a:endParaRPr lang="tr-TR" sz="2400" dirty="0" smtClean="0"/>
                    </a:p>
                    <a:p>
                      <a:pPr algn="ctr"/>
                      <a:endParaRPr lang="tr-TR" sz="2400" dirty="0"/>
                    </a:p>
                  </a:txBody>
                  <a:tcPr/>
                </a:tc>
                <a:tc>
                  <a:txBody>
                    <a:bodyPr/>
                    <a:lstStyle/>
                    <a:p>
                      <a:r>
                        <a:rPr lang="tr-TR" sz="2400" dirty="0" smtClean="0"/>
                        <a:t>En düşük 300.</a:t>
                      </a:r>
                      <a:r>
                        <a:rPr lang="tr-TR" sz="2400" baseline="0" dirty="0" smtClean="0"/>
                        <a:t> 000.</a:t>
                      </a:r>
                      <a:endParaRPr lang="tr-TR" sz="2400" dirty="0"/>
                    </a:p>
                  </a:txBody>
                  <a:tcPr/>
                </a:tc>
              </a:tr>
              <a:tr h="62580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b="1" dirty="0" smtClean="0"/>
                        <a:t>MİMARLIK</a:t>
                      </a:r>
                    </a:p>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 yerleşme işlemlerinde</a:t>
                      </a:r>
                    </a:p>
                  </a:txBody>
                  <a:tcPr/>
                </a:tc>
                <a:tc>
                  <a:txBody>
                    <a:bodyPr/>
                    <a:lstStyle/>
                    <a:p>
                      <a:pPr algn="ctr"/>
                      <a:r>
                        <a:rPr lang="en-US" sz="2400" dirty="0" smtClean="0"/>
                        <a:t>SAY</a:t>
                      </a:r>
                      <a:endParaRPr lang="tr-TR"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2400" dirty="0" smtClean="0"/>
                        <a:t>En düşük 2</a:t>
                      </a:r>
                      <a:r>
                        <a:rPr lang="en-US" sz="2400" dirty="0" smtClean="0"/>
                        <a:t>0</a:t>
                      </a:r>
                      <a:r>
                        <a:rPr lang="tr-TR" sz="2400" dirty="0" smtClean="0"/>
                        <a:t>0.</a:t>
                      </a:r>
                      <a:r>
                        <a:rPr lang="tr-TR" sz="2400" baseline="0" dirty="0" smtClean="0"/>
                        <a:t> 000.</a:t>
                      </a:r>
                      <a:endParaRPr lang="tr-TR" sz="2400" dirty="0" smtClean="0"/>
                    </a:p>
                    <a:p>
                      <a:endParaRPr lang="tr-TR" sz="2400" dirty="0"/>
                    </a:p>
                  </a:txBody>
                  <a:tcPr/>
                </a:tc>
              </a:tr>
              <a:tr h="875780">
                <a:tc>
                  <a:txBody>
                    <a:bodyPr/>
                    <a:lstStyle/>
                    <a:p>
                      <a:r>
                        <a:rPr lang="tr-TR" b="1" dirty="0" smtClean="0"/>
                        <a:t>TIP</a:t>
                      </a:r>
                    </a:p>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yerleşme işlemlerinde</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SAY</a:t>
                      </a:r>
                      <a:endParaRPr lang="tr-TR" sz="2400" dirty="0" smtClean="0"/>
                    </a:p>
                    <a:p>
                      <a:pPr algn="ctr"/>
                      <a:endParaRPr lang="tr-TR"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2400" dirty="0" smtClean="0"/>
                        <a:t>En düşük 50.</a:t>
                      </a:r>
                      <a:r>
                        <a:rPr lang="tr-TR" sz="2400" baseline="0" dirty="0" smtClean="0"/>
                        <a:t> 000.</a:t>
                      </a:r>
                      <a:endParaRPr lang="tr-TR" sz="2400" dirty="0" smtClean="0"/>
                    </a:p>
                    <a:p>
                      <a:endParaRPr lang="tr-TR" sz="2400" dirty="0"/>
                    </a:p>
                  </a:txBody>
                  <a:tcPr/>
                </a:tc>
              </a:tr>
              <a:tr h="1171115">
                <a:tc>
                  <a:txBody>
                    <a:bodyPr/>
                    <a:lstStyle/>
                    <a:p>
                      <a:r>
                        <a:rPr lang="tr-TR" b="1" dirty="0" smtClean="0"/>
                        <a:t>ÖĞRETMENLİK</a:t>
                      </a:r>
                      <a:r>
                        <a:rPr lang="tr-TR" baseline="0" dirty="0" smtClean="0"/>
                        <a:t> (Rehberlik ve Psikolojik Danışmanlık programı dahil)</a:t>
                      </a:r>
                    </a:p>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yerleşme işlemlerinde</a:t>
                      </a:r>
                    </a:p>
                    <a:p>
                      <a:endParaRPr lang="tr-T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SAY EA SÖZ DİL</a:t>
                      </a:r>
                      <a:endParaRPr lang="tr-TR" sz="2400" dirty="0" smtClean="0"/>
                    </a:p>
                    <a:p>
                      <a:pPr algn="ctr"/>
                      <a:endParaRPr lang="tr-TR"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2400" dirty="0" smtClean="0"/>
                        <a:t>En düşük 300.</a:t>
                      </a:r>
                      <a:r>
                        <a:rPr lang="tr-TR" sz="2400" baseline="0" dirty="0" smtClean="0"/>
                        <a:t> 000.</a:t>
                      </a:r>
                      <a:endParaRPr lang="tr-TR" sz="2400" dirty="0" smtClean="0"/>
                    </a:p>
                    <a:p>
                      <a:endParaRPr lang="tr-TR" sz="2400" dirty="0"/>
                    </a:p>
                  </a:txBody>
                  <a:tcPr/>
                </a:tc>
              </a:tr>
            </a:tbl>
          </a:graphicData>
        </a:graphic>
      </p:graphicFrame>
      <p:sp>
        <p:nvSpPr>
          <p:cNvPr id="5" name="4 Metin kutusu"/>
          <p:cNvSpPr txBox="1"/>
          <p:nvPr/>
        </p:nvSpPr>
        <p:spPr>
          <a:xfrm>
            <a:off x="395536" y="6309320"/>
            <a:ext cx="8496944" cy="369332"/>
          </a:xfrm>
          <a:prstGeom prst="rect">
            <a:avLst/>
          </a:prstGeom>
          <a:noFill/>
        </p:spPr>
        <p:txBody>
          <a:bodyPr wrap="square" rtlCol="0">
            <a:spAutoFit/>
          </a:bodyPr>
          <a:lstStyle/>
          <a:p>
            <a:r>
              <a:rPr lang="tr-TR" dirty="0" smtClean="0"/>
              <a:t>*Vakıf üniversiteleri söz konusu başarı sırası dışında üst başarı sırası belirleyebilir.</a:t>
            </a:r>
            <a:endParaRPr lang="tr-TR"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nvPr>
        </p:nvGraphicFramePr>
        <p:xfrm>
          <a:off x="457200" y="260649"/>
          <a:ext cx="8229600" cy="5056159"/>
        </p:xfrm>
        <a:graphic>
          <a:graphicData uri="http://schemas.openxmlformats.org/drawingml/2006/table">
            <a:tbl>
              <a:tblPr firstRow="1" bandRow="1">
                <a:tableStyleId>{5C22544A-7EE6-4342-B048-85BDC9FD1C3A}</a:tableStyleId>
              </a:tblPr>
              <a:tblGrid>
                <a:gridCol w="3826768"/>
                <a:gridCol w="1659632"/>
                <a:gridCol w="2743200"/>
              </a:tblGrid>
              <a:tr h="625805">
                <a:tc gridSpan="3">
                  <a:txBody>
                    <a:bodyPr/>
                    <a:lstStyle/>
                    <a:p>
                      <a:pPr algn="ctr"/>
                      <a:r>
                        <a:rPr lang="en-US" b="1" dirty="0" smtClean="0"/>
                        <a:t>DİŞ</a:t>
                      </a:r>
                      <a:r>
                        <a:rPr lang="en-US" b="1" baseline="0" dirty="0" smtClean="0"/>
                        <a:t> HEKİMLİĞİ, </a:t>
                      </a:r>
                      <a:r>
                        <a:rPr lang="en-US" b="1" dirty="0" smtClean="0"/>
                        <a:t>ECZACILIK</a:t>
                      </a:r>
                      <a:r>
                        <a:rPr lang="tr-TR" b="1" dirty="0" smtClean="0"/>
                        <a:t>,</a:t>
                      </a:r>
                      <a:r>
                        <a:rPr lang="en-US" b="1" baseline="0" dirty="0" smtClean="0"/>
                        <a:t> ÖZEL YETENEK</a:t>
                      </a:r>
                      <a:r>
                        <a:rPr lang="tr-TR" b="1" dirty="0" smtClean="0"/>
                        <a:t> ÖĞR</a:t>
                      </a:r>
                      <a:r>
                        <a:rPr lang="en-US" b="1" dirty="0" smtClean="0"/>
                        <a:t>ETMENLİK</a:t>
                      </a:r>
                      <a:endParaRPr lang="tr-TR" b="1" baseline="0" dirty="0" smtClean="0"/>
                    </a:p>
                    <a:p>
                      <a:pPr algn="ctr"/>
                      <a:r>
                        <a:rPr lang="tr-TR" b="1" baseline="0" dirty="0" smtClean="0"/>
                        <a:t>Programlarına  Başvurabilmek için En Düşük Başarı Sırası Nedir?</a:t>
                      </a:r>
                      <a:endParaRPr lang="tr-TR" b="1" dirty="0"/>
                    </a:p>
                  </a:txBody>
                  <a:tcPr/>
                </a:tc>
                <a:tc hMerge="1">
                  <a:txBody>
                    <a:bodyPr/>
                    <a:lstStyle/>
                    <a:p>
                      <a:endParaRPr lang="tr-TR" dirty="0"/>
                    </a:p>
                  </a:txBody>
                  <a:tcPr/>
                </a:tc>
                <a:tc hMerge="1">
                  <a:txBody>
                    <a:bodyPr/>
                    <a:lstStyle/>
                    <a:p>
                      <a:endParaRPr lang="tr-TR" dirty="0"/>
                    </a:p>
                  </a:txBody>
                  <a:tcPr/>
                </a:tc>
              </a:tr>
              <a:tr h="625805">
                <a:tc>
                  <a:txBody>
                    <a:bodyPr/>
                    <a:lstStyle/>
                    <a:p>
                      <a:r>
                        <a:rPr lang="tr-TR" b="1" dirty="0" smtClean="0"/>
                        <a:t>PROGRAM TÜRÜ</a:t>
                      </a:r>
                      <a:endParaRPr lang="tr-TR" b="1" dirty="0"/>
                    </a:p>
                  </a:txBody>
                  <a:tcPr/>
                </a:tc>
                <a:tc>
                  <a:txBody>
                    <a:bodyPr/>
                    <a:lstStyle/>
                    <a:p>
                      <a:r>
                        <a:rPr lang="tr-TR" b="1" dirty="0" smtClean="0"/>
                        <a:t>PUAN</a:t>
                      </a:r>
                      <a:r>
                        <a:rPr lang="tr-TR" b="1" baseline="0" dirty="0" smtClean="0"/>
                        <a:t> TÜRÜ</a:t>
                      </a:r>
                      <a:endParaRPr lang="tr-TR" b="1" dirty="0"/>
                    </a:p>
                  </a:txBody>
                  <a:tcPr/>
                </a:tc>
                <a:tc>
                  <a:txBody>
                    <a:bodyPr/>
                    <a:lstStyle/>
                    <a:p>
                      <a:r>
                        <a:rPr lang="tr-TR" b="1" dirty="0" smtClean="0"/>
                        <a:t>BAŞARI SIRASI*</a:t>
                      </a:r>
                      <a:endParaRPr lang="tr-TR" b="1" dirty="0"/>
                    </a:p>
                  </a:txBody>
                  <a:tcPr/>
                </a:tc>
              </a:tr>
              <a:tr h="625805">
                <a:tc>
                  <a:txBody>
                    <a:bodyPr/>
                    <a:lstStyle/>
                    <a:p>
                      <a:r>
                        <a:rPr lang="en-US" b="1" dirty="0" smtClean="0"/>
                        <a:t>ECZACILIK</a:t>
                      </a:r>
                      <a:endParaRPr lang="tr-TR" dirty="0" smtClean="0"/>
                    </a:p>
                    <a:p>
                      <a:r>
                        <a:rPr lang="tr-TR" dirty="0" smtClean="0"/>
                        <a:t>yerleşme işlemlerinde</a:t>
                      </a:r>
                      <a:endParaRPr lang="tr-TR" dirty="0"/>
                    </a:p>
                  </a:txBody>
                  <a:tcPr/>
                </a:tc>
                <a:tc>
                  <a:txBody>
                    <a:bodyPr/>
                    <a:lstStyle/>
                    <a:p>
                      <a:pPr algn="ctr"/>
                      <a:r>
                        <a:rPr lang="en-US" sz="2400" dirty="0" smtClean="0"/>
                        <a:t>SAY</a:t>
                      </a:r>
                      <a:endParaRPr lang="tr-TR" sz="2400" dirty="0"/>
                    </a:p>
                  </a:txBody>
                  <a:tcPr/>
                </a:tc>
                <a:tc>
                  <a:txBody>
                    <a:bodyPr/>
                    <a:lstStyle/>
                    <a:p>
                      <a:r>
                        <a:rPr lang="tr-TR" sz="2400" dirty="0" smtClean="0"/>
                        <a:t>En düşük 1</a:t>
                      </a:r>
                      <a:r>
                        <a:rPr lang="en-US" sz="2400" dirty="0" smtClean="0"/>
                        <a:t>00</a:t>
                      </a:r>
                      <a:r>
                        <a:rPr lang="tr-TR" sz="2400" dirty="0" smtClean="0"/>
                        <a:t>.</a:t>
                      </a:r>
                      <a:r>
                        <a:rPr lang="tr-TR" sz="2400" baseline="0" dirty="0" smtClean="0"/>
                        <a:t> 000. </a:t>
                      </a:r>
                      <a:endParaRPr lang="tr-TR" sz="2400" dirty="0"/>
                    </a:p>
                  </a:txBody>
                  <a:tcPr/>
                </a:tc>
              </a:tr>
              <a:tr h="11385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DİŞ  HEKİMLİĞİ </a:t>
                      </a:r>
                    </a:p>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yerleşme işlemlerinde</a:t>
                      </a:r>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 </a:t>
                      </a:r>
                      <a:endParaRPr lang="tr-TR"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SAY</a:t>
                      </a:r>
                      <a:r>
                        <a:rPr lang="tr-TR" sz="2400" dirty="0" smtClean="0"/>
                        <a:t> </a:t>
                      </a:r>
                    </a:p>
                    <a:p>
                      <a:pPr algn="ctr"/>
                      <a:endParaRPr lang="tr-TR" sz="2400" dirty="0"/>
                    </a:p>
                  </a:txBody>
                  <a:tcPr/>
                </a:tc>
                <a:tc>
                  <a:txBody>
                    <a:bodyPr/>
                    <a:lstStyle/>
                    <a:p>
                      <a:r>
                        <a:rPr lang="tr-TR" sz="2400" dirty="0" smtClean="0"/>
                        <a:t>En düşük </a:t>
                      </a:r>
                      <a:r>
                        <a:rPr lang="en-US" sz="2400" dirty="0" smtClean="0"/>
                        <a:t>8</a:t>
                      </a:r>
                      <a:r>
                        <a:rPr lang="tr-TR" sz="2400" dirty="0" smtClean="0"/>
                        <a:t>0.</a:t>
                      </a:r>
                      <a:r>
                        <a:rPr lang="tr-TR" sz="2400" baseline="0" dirty="0" smtClean="0"/>
                        <a:t> 000.</a:t>
                      </a:r>
                      <a:endParaRPr lang="tr-TR" sz="2400" dirty="0"/>
                    </a:p>
                  </a:txBody>
                  <a:tcPr/>
                </a:tc>
              </a:tr>
              <a:tr h="1171115">
                <a:tc>
                  <a:txBody>
                    <a:bodyPr/>
                    <a:lstStyle/>
                    <a:p>
                      <a:r>
                        <a:rPr lang="en-US" b="1" dirty="0" smtClean="0"/>
                        <a:t> ÖZEL YETENEK</a:t>
                      </a:r>
                      <a:r>
                        <a:rPr lang="en-US" b="1" baseline="0" dirty="0" smtClean="0"/>
                        <a:t> SINAVI İLE </a:t>
                      </a:r>
                      <a:r>
                        <a:rPr lang="tr-TR" b="1" dirty="0" smtClean="0"/>
                        <a:t>ÖĞRETMENLİK</a:t>
                      </a:r>
                      <a:r>
                        <a:rPr lang="tr-TR" baseline="0" dirty="0" smtClean="0"/>
                        <a:t> (</a:t>
                      </a:r>
                      <a:r>
                        <a:rPr lang="en-US" baseline="0" dirty="0" err="1" smtClean="0"/>
                        <a:t>Beden</a:t>
                      </a:r>
                      <a:r>
                        <a:rPr lang="en-US" baseline="0" dirty="0" smtClean="0"/>
                        <a:t> </a:t>
                      </a:r>
                      <a:r>
                        <a:rPr lang="en-US" baseline="0" dirty="0" err="1" smtClean="0"/>
                        <a:t>Eğitimi</a:t>
                      </a:r>
                      <a:r>
                        <a:rPr lang="en-US" baseline="0" dirty="0" smtClean="0"/>
                        <a:t> </a:t>
                      </a:r>
                      <a:r>
                        <a:rPr lang="en-US" baseline="0" dirty="0" err="1" smtClean="0"/>
                        <a:t>ve</a:t>
                      </a:r>
                      <a:r>
                        <a:rPr lang="en-US" baseline="0" dirty="0" smtClean="0"/>
                        <a:t> </a:t>
                      </a:r>
                      <a:r>
                        <a:rPr lang="en-US" baseline="0" dirty="0" err="1" smtClean="0"/>
                        <a:t>Spor</a:t>
                      </a:r>
                      <a:r>
                        <a:rPr lang="en-US" baseline="0" dirty="0" smtClean="0"/>
                        <a:t> </a:t>
                      </a:r>
                      <a:r>
                        <a:rPr lang="en-US" baseline="0" dirty="0" err="1" smtClean="0"/>
                        <a:t>Öğrt</a:t>
                      </a:r>
                      <a:r>
                        <a:rPr lang="en-US" baseline="0" dirty="0" smtClean="0"/>
                        <a:t>., </a:t>
                      </a:r>
                      <a:r>
                        <a:rPr lang="en-US" baseline="0" dirty="0" err="1" smtClean="0"/>
                        <a:t>Engellilere</a:t>
                      </a:r>
                      <a:r>
                        <a:rPr lang="en-US" baseline="0" dirty="0" smtClean="0"/>
                        <a:t> </a:t>
                      </a:r>
                      <a:r>
                        <a:rPr lang="en-US" baseline="0" dirty="0" err="1" smtClean="0"/>
                        <a:t>Beden</a:t>
                      </a:r>
                      <a:r>
                        <a:rPr lang="en-US" baseline="0" dirty="0" smtClean="0"/>
                        <a:t> </a:t>
                      </a:r>
                      <a:r>
                        <a:rPr lang="en-US" baseline="0" dirty="0" err="1" smtClean="0"/>
                        <a:t>Eğitimi</a:t>
                      </a:r>
                      <a:r>
                        <a:rPr lang="en-US" baseline="0" dirty="0" smtClean="0"/>
                        <a:t> </a:t>
                      </a:r>
                      <a:r>
                        <a:rPr lang="en-US" baseline="0" dirty="0" err="1" smtClean="0"/>
                        <a:t>ve</a:t>
                      </a:r>
                      <a:r>
                        <a:rPr lang="en-US" baseline="0" dirty="0" smtClean="0"/>
                        <a:t> </a:t>
                      </a:r>
                      <a:r>
                        <a:rPr lang="en-US" baseline="0" dirty="0" err="1" smtClean="0"/>
                        <a:t>Spor</a:t>
                      </a:r>
                      <a:r>
                        <a:rPr lang="en-US" baseline="0" dirty="0" smtClean="0"/>
                        <a:t> </a:t>
                      </a:r>
                      <a:r>
                        <a:rPr lang="en-US" baseline="0" dirty="0" err="1" smtClean="0"/>
                        <a:t>Öğrt</a:t>
                      </a:r>
                      <a:r>
                        <a:rPr lang="en-US" baseline="0" dirty="0" smtClean="0"/>
                        <a:t>., </a:t>
                      </a:r>
                      <a:r>
                        <a:rPr lang="en-US" baseline="0" dirty="0" err="1" smtClean="0"/>
                        <a:t>Müzik</a:t>
                      </a:r>
                      <a:r>
                        <a:rPr lang="en-US" baseline="0" dirty="0" smtClean="0"/>
                        <a:t> </a:t>
                      </a:r>
                      <a:r>
                        <a:rPr lang="en-US" baseline="0" dirty="0" err="1" smtClean="0"/>
                        <a:t>Öğrt</a:t>
                      </a:r>
                      <a:r>
                        <a:rPr lang="en-US" baseline="0" dirty="0" smtClean="0"/>
                        <a:t>., </a:t>
                      </a:r>
                      <a:r>
                        <a:rPr lang="en-US" baseline="0" dirty="0" err="1" smtClean="0"/>
                        <a:t>Resim</a:t>
                      </a:r>
                      <a:r>
                        <a:rPr lang="en-US" baseline="0" dirty="0" smtClean="0"/>
                        <a:t> </a:t>
                      </a:r>
                      <a:r>
                        <a:rPr lang="en-US" baseline="0" dirty="0" err="1" smtClean="0"/>
                        <a:t>Öğret</a:t>
                      </a:r>
                      <a:r>
                        <a:rPr lang="en-US" baseline="0" dirty="0" smtClean="0"/>
                        <a:t>., </a:t>
                      </a:r>
                      <a:r>
                        <a:rPr lang="en-US" baseline="0" dirty="0" err="1" smtClean="0"/>
                        <a:t>Resim</a:t>
                      </a:r>
                      <a:r>
                        <a:rPr lang="en-US" baseline="0" dirty="0" smtClean="0"/>
                        <a:t> –</a:t>
                      </a:r>
                      <a:r>
                        <a:rPr lang="en-US" baseline="0" dirty="0" err="1" smtClean="0"/>
                        <a:t>iş</a:t>
                      </a:r>
                      <a:r>
                        <a:rPr lang="en-US" baseline="0" dirty="0" smtClean="0"/>
                        <a:t> </a:t>
                      </a:r>
                      <a:r>
                        <a:rPr lang="en-US" baseline="0" dirty="0" err="1" smtClean="0"/>
                        <a:t>Öğrt</a:t>
                      </a:r>
                      <a:r>
                        <a:rPr lang="en-US" baseline="0" dirty="0" smtClean="0"/>
                        <a:t>.)</a:t>
                      </a:r>
                      <a:endParaRPr lang="tr-TR"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yerleşme işlemlerinde</a:t>
                      </a:r>
                    </a:p>
                    <a:p>
                      <a:endParaRPr lang="tr-T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TYT</a:t>
                      </a:r>
                      <a:endParaRPr lang="tr-TR" sz="2400" dirty="0" smtClean="0"/>
                    </a:p>
                    <a:p>
                      <a:pPr algn="ctr"/>
                      <a:endParaRPr lang="tr-TR"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2400" dirty="0" smtClean="0"/>
                        <a:t>En düşük </a:t>
                      </a:r>
                      <a:r>
                        <a:rPr lang="en-US" sz="2400" dirty="0" smtClean="0"/>
                        <a:t>8</a:t>
                      </a:r>
                      <a:r>
                        <a:rPr lang="tr-TR" sz="2400" dirty="0" smtClean="0"/>
                        <a:t>00.</a:t>
                      </a:r>
                      <a:r>
                        <a:rPr lang="tr-TR" sz="2400" baseline="0" dirty="0" smtClean="0"/>
                        <a:t> 000.</a:t>
                      </a:r>
                      <a:endParaRPr lang="tr-TR" sz="2400" dirty="0" smtClean="0"/>
                    </a:p>
                    <a:p>
                      <a:endParaRPr lang="tr-TR" sz="2400" dirty="0"/>
                    </a:p>
                  </a:txBody>
                  <a:tcPr/>
                </a:tc>
              </a:tr>
            </a:tbl>
          </a:graphicData>
        </a:graphic>
      </p:graphicFrame>
      <p:sp>
        <p:nvSpPr>
          <p:cNvPr id="5" name="4 Metin kutusu"/>
          <p:cNvSpPr txBox="1"/>
          <p:nvPr/>
        </p:nvSpPr>
        <p:spPr>
          <a:xfrm>
            <a:off x="395536" y="6309320"/>
            <a:ext cx="8496944" cy="369332"/>
          </a:xfrm>
          <a:prstGeom prst="rect">
            <a:avLst/>
          </a:prstGeom>
          <a:noFill/>
        </p:spPr>
        <p:txBody>
          <a:bodyPr wrap="square" rtlCol="0">
            <a:spAutoFit/>
          </a:bodyPr>
          <a:lstStyle/>
          <a:p>
            <a:r>
              <a:rPr lang="tr-TR" dirty="0" smtClean="0"/>
              <a:t>*Vakıf üniversiteleri söz konusu başarı sırası dışında üst başarı sırası belirleyebilir.</a:t>
            </a:r>
            <a:endParaRPr lang="tr-TR"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332656"/>
            <a:ext cx="6384202" cy="846632"/>
          </a:xfrm>
        </p:spPr>
        <p:txBody>
          <a:bodyPr>
            <a:noAutofit/>
          </a:bodyPr>
          <a:lstStyle/>
          <a:p>
            <a:pPr algn="ctr"/>
            <a:r>
              <a:rPr lang="tr-TR" sz="3200" b="1" dirty="0" smtClean="0"/>
              <a:t>SAYILSAL PUAN TÜRÜ İLE ALAN PROGRAMLAR</a:t>
            </a:r>
            <a:r>
              <a:rPr lang="tr-TR" sz="4000" b="1" dirty="0" smtClean="0"/>
              <a:t>...</a:t>
            </a:r>
            <a:endParaRPr lang="tr-TR" sz="4000" b="1" dirty="0">
              <a:solidFill>
                <a:schemeClr val="tx1"/>
              </a:solidFill>
            </a:endParaRPr>
          </a:p>
        </p:txBody>
      </p:sp>
      <p:sp>
        <p:nvSpPr>
          <p:cNvPr id="4" name="Text Box 483"/>
          <p:cNvSpPr txBox="1">
            <a:spLocks noChangeArrowheads="1"/>
          </p:cNvSpPr>
          <p:nvPr/>
        </p:nvSpPr>
        <p:spPr bwMode="auto">
          <a:xfrm>
            <a:off x="251520" y="1340768"/>
            <a:ext cx="8712968" cy="501675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buClr>
                <a:srgbClr val="3399FF"/>
              </a:buClr>
              <a:buFont typeface="Wingdings" pitchFamily="2" charset="2"/>
              <a:buChar char="v"/>
            </a:pPr>
            <a:r>
              <a:rPr lang="tr-TR" altLang="tr-TR" sz="2000" dirty="0" err="1" smtClean="0">
                <a:solidFill>
                  <a:srgbClr val="000000"/>
                </a:solidFill>
                <a:latin typeface="Arial" pitchFamily="34" charset="0"/>
                <a:cs typeface="Arial" pitchFamily="34" charset="0"/>
              </a:rPr>
              <a:t>Aktüerya</a:t>
            </a:r>
            <a:r>
              <a:rPr lang="tr-TR" altLang="tr-TR" sz="2000" dirty="0">
                <a:solidFill>
                  <a:srgbClr val="000000"/>
                </a:solidFill>
                <a:latin typeface="Arial" pitchFamily="34" charset="0"/>
                <a:cs typeface="Arial" pitchFamily="34" charset="0"/>
              </a:rPr>
              <a:t>, İstatistik, </a:t>
            </a:r>
            <a:r>
              <a:rPr lang="tr-TR" altLang="tr-TR" sz="2000" dirty="0" smtClean="0">
                <a:solidFill>
                  <a:srgbClr val="000000"/>
                </a:solidFill>
                <a:latin typeface="Arial" pitchFamily="34" charset="0"/>
                <a:cs typeface="Arial" pitchFamily="34" charset="0"/>
              </a:rPr>
              <a:t>Matematik, İlköğretim Matematik Öğretmenliği, Matematik Öğretmenliği, Matematik Mühendisliği, Astronomi ve Uzay Bilimleri  </a:t>
            </a:r>
            <a:r>
              <a:rPr lang="tr-TR" altLang="tr-TR" sz="2000" dirty="0" err="1" smtClean="0">
                <a:solidFill>
                  <a:srgbClr val="000000"/>
                </a:solidFill>
                <a:latin typeface="Arial" pitchFamily="34" charset="0"/>
                <a:cs typeface="Arial" pitchFamily="34" charset="0"/>
              </a:rPr>
              <a:t>mleri</a:t>
            </a:r>
            <a:r>
              <a:rPr lang="tr-TR" altLang="tr-TR" sz="2000" dirty="0" smtClean="0">
                <a:solidFill>
                  <a:srgbClr val="000000"/>
                </a:solidFill>
                <a:latin typeface="Arial" pitchFamily="34" charset="0"/>
                <a:cs typeface="Arial" pitchFamily="34" charset="0"/>
              </a:rPr>
              <a:t> gibi bölümler için kullanılacak.</a:t>
            </a:r>
          </a:p>
          <a:p>
            <a:pPr eaLnBrk="1" hangingPunct="1">
              <a:buClr>
                <a:srgbClr val="3399FF"/>
              </a:buClr>
              <a:buFont typeface="Wingdings" pitchFamily="2" charset="2"/>
              <a:buChar char="v"/>
            </a:pPr>
            <a:endParaRPr lang="tr-TR" altLang="tr-TR" sz="2000" dirty="0">
              <a:solidFill>
                <a:srgbClr val="000000"/>
              </a:solidFill>
              <a:latin typeface="Arial" pitchFamily="34" charset="0"/>
              <a:cs typeface="Arial" pitchFamily="34" charset="0"/>
            </a:endParaRPr>
          </a:p>
          <a:p>
            <a:pPr eaLnBrk="1" hangingPunct="1">
              <a:buClr>
                <a:srgbClr val="3399FF"/>
              </a:buClr>
              <a:buFont typeface="Wingdings" pitchFamily="2" charset="2"/>
              <a:buChar char="v"/>
            </a:pPr>
            <a:r>
              <a:rPr lang="tr-TR" altLang="tr-TR" sz="2000" dirty="0" smtClean="0">
                <a:solidFill>
                  <a:srgbClr val="000000"/>
                </a:solidFill>
                <a:latin typeface="Arial" pitchFamily="34" charset="0"/>
                <a:cs typeface="Arial" pitchFamily="34" charset="0"/>
              </a:rPr>
              <a:t>Biyoloji</a:t>
            </a:r>
            <a:r>
              <a:rPr lang="tr-TR" altLang="tr-TR" sz="2000" dirty="0">
                <a:solidFill>
                  <a:srgbClr val="000000"/>
                </a:solidFill>
                <a:latin typeface="Arial" pitchFamily="34" charset="0"/>
                <a:cs typeface="Arial" pitchFamily="34" charset="0"/>
              </a:rPr>
              <a:t>, Fizik</a:t>
            </a:r>
            <a:r>
              <a:rPr lang="tr-TR" altLang="tr-TR" sz="2000" dirty="0" smtClean="0">
                <a:solidFill>
                  <a:srgbClr val="000000"/>
                </a:solidFill>
                <a:latin typeface="Arial" pitchFamily="34" charset="0"/>
                <a:cs typeface="Arial" pitchFamily="34" charset="0"/>
              </a:rPr>
              <a:t>, Fizik Öğretmenliği, </a:t>
            </a:r>
            <a:r>
              <a:rPr lang="tr-TR" altLang="tr-TR" sz="2000" dirty="0">
                <a:solidFill>
                  <a:srgbClr val="000000"/>
                </a:solidFill>
                <a:latin typeface="Arial" pitchFamily="34" charset="0"/>
                <a:cs typeface="Arial" pitchFamily="34" charset="0"/>
              </a:rPr>
              <a:t>Kimya bölümleri, Biyoloji, Fizik Öğretmenlikleri, Fen Bilgisi Öğretmenliği, </a:t>
            </a:r>
            <a:r>
              <a:rPr lang="tr-TR" altLang="tr-TR" sz="2000" dirty="0" smtClean="0">
                <a:solidFill>
                  <a:srgbClr val="000000"/>
                </a:solidFill>
                <a:latin typeface="Arial" pitchFamily="34" charset="0"/>
                <a:cs typeface="Arial" pitchFamily="34" charset="0"/>
              </a:rPr>
              <a:t>Su </a:t>
            </a:r>
            <a:r>
              <a:rPr lang="tr-TR" altLang="tr-TR" sz="2000" dirty="0">
                <a:solidFill>
                  <a:srgbClr val="000000"/>
                </a:solidFill>
                <a:latin typeface="Arial" pitchFamily="34" charset="0"/>
                <a:cs typeface="Arial" pitchFamily="34" charset="0"/>
              </a:rPr>
              <a:t>ürünleri Mühendisliği, Bahçe Bitkileri ve Zootekni gibi bölümler için kullanılacak</a:t>
            </a:r>
            <a:r>
              <a:rPr lang="tr-TR" altLang="tr-TR" sz="2000" dirty="0" smtClean="0">
                <a:solidFill>
                  <a:srgbClr val="000000"/>
                </a:solidFill>
                <a:latin typeface="Arial" pitchFamily="34" charset="0"/>
                <a:cs typeface="Arial" pitchFamily="34" charset="0"/>
              </a:rPr>
              <a:t>.</a:t>
            </a:r>
          </a:p>
          <a:p>
            <a:pPr eaLnBrk="1" hangingPunct="1">
              <a:buClr>
                <a:srgbClr val="3399FF"/>
              </a:buClr>
              <a:buFont typeface="Wingdings" pitchFamily="2" charset="2"/>
              <a:buChar char="v"/>
            </a:pPr>
            <a:endParaRPr lang="tr-TR" altLang="tr-TR" sz="2000" dirty="0">
              <a:solidFill>
                <a:srgbClr val="000000"/>
              </a:solidFill>
              <a:latin typeface="Arial" pitchFamily="34" charset="0"/>
              <a:cs typeface="Arial" pitchFamily="34" charset="0"/>
            </a:endParaRPr>
          </a:p>
          <a:p>
            <a:pPr eaLnBrk="1" hangingPunct="1">
              <a:buClr>
                <a:srgbClr val="3399FF"/>
              </a:buClr>
              <a:buFont typeface="Wingdings" pitchFamily="2" charset="2"/>
              <a:buChar char="v"/>
            </a:pPr>
            <a:r>
              <a:rPr lang="tr-TR" altLang="tr-TR" sz="2000" dirty="0" smtClean="0">
                <a:solidFill>
                  <a:srgbClr val="FF0000"/>
                </a:solidFill>
                <a:latin typeface="Arial" pitchFamily="34" charset="0"/>
                <a:cs typeface="Arial" pitchFamily="34" charset="0"/>
              </a:rPr>
              <a:t> </a:t>
            </a:r>
            <a:r>
              <a:rPr lang="tr-TR" altLang="tr-TR" sz="2000" dirty="0" smtClean="0">
                <a:solidFill>
                  <a:srgbClr val="000000"/>
                </a:solidFill>
                <a:latin typeface="Arial" pitchFamily="34" charset="0"/>
                <a:cs typeface="Arial" pitchFamily="34" charset="0"/>
              </a:rPr>
              <a:t>Tıp</a:t>
            </a:r>
            <a:r>
              <a:rPr lang="tr-TR" altLang="tr-TR" sz="2000" dirty="0">
                <a:solidFill>
                  <a:srgbClr val="000000"/>
                </a:solidFill>
                <a:latin typeface="Arial" pitchFamily="34" charset="0"/>
                <a:cs typeface="Arial" pitchFamily="34" charset="0"/>
              </a:rPr>
              <a:t>, Diş Hekimliği, Eczacılık, Moleküler Biyoloji ve Genetik, Beslenme ve Diyetetik, Fizyoterapi, </a:t>
            </a:r>
            <a:r>
              <a:rPr lang="tr-TR" altLang="tr-TR" sz="2000" dirty="0" err="1" smtClean="0">
                <a:solidFill>
                  <a:srgbClr val="000000"/>
                </a:solidFill>
                <a:latin typeface="Arial" pitchFamily="34" charset="0"/>
                <a:cs typeface="Arial" pitchFamily="34" charset="0"/>
              </a:rPr>
              <a:t>Odyoloji</a:t>
            </a:r>
            <a:r>
              <a:rPr lang="tr-TR" altLang="tr-TR" sz="2000" dirty="0" smtClean="0">
                <a:solidFill>
                  <a:srgbClr val="000000"/>
                </a:solidFill>
                <a:latin typeface="Arial" pitchFamily="34" charset="0"/>
                <a:cs typeface="Arial" pitchFamily="34" charset="0"/>
              </a:rPr>
              <a:t>, </a:t>
            </a:r>
            <a:r>
              <a:rPr lang="tr-TR" altLang="tr-TR" sz="2000" dirty="0" err="1" smtClean="0">
                <a:solidFill>
                  <a:srgbClr val="000000"/>
                </a:solidFill>
                <a:latin typeface="Arial" pitchFamily="34" charset="0"/>
                <a:cs typeface="Arial" pitchFamily="34" charset="0"/>
              </a:rPr>
              <a:t>Ergoterapi</a:t>
            </a:r>
            <a:r>
              <a:rPr lang="tr-TR" altLang="tr-TR" sz="2000" dirty="0" smtClean="0">
                <a:solidFill>
                  <a:srgbClr val="000000"/>
                </a:solidFill>
                <a:latin typeface="Arial" pitchFamily="34" charset="0"/>
                <a:cs typeface="Arial" pitchFamily="34" charset="0"/>
              </a:rPr>
              <a:t>, </a:t>
            </a:r>
            <a:r>
              <a:rPr lang="tr-TR" altLang="tr-TR" sz="2000" dirty="0">
                <a:solidFill>
                  <a:srgbClr val="000000"/>
                </a:solidFill>
                <a:latin typeface="Arial" pitchFamily="34" charset="0"/>
                <a:cs typeface="Arial" pitchFamily="34" charset="0"/>
              </a:rPr>
              <a:t>Dil ve Konuşma Terapi, Gerontoloji , Hemşirelik, Ebelik, </a:t>
            </a:r>
            <a:r>
              <a:rPr lang="tr-TR" altLang="tr-TR" sz="2000" dirty="0" smtClean="0">
                <a:solidFill>
                  <a:srgbClr val="000000"/>
                </a:solidFill>
                <a:latin typeface="Arial" pitchFamily="34" charset="0"/>
                <a:cs typeface="Arial" pitchFamily="34" charset="0"/>
              </a:rPr>
              <a:t>Veteriner,Kimya Öğretmenliği </a:t>
            </a:r>
            <a:r>
              <a:rPr lang="tr-TR" altLang="tr-TR" sz="2000" dirty="0">
                <a:solidFill>
                  <a:srgbClr val="000000"/>
                </a:solidFill>
                <a:latin typeface="Arial" pitchFamily="34" charset="0"/>
                <a:cs typeface="Arial" pitchFamily="34" charset="0"/>
              </a:rPr>
              <a:t>gibi bölümler için kullanılacak</a:t>
            </a:r>
            <a:r>
              <a:rPr lang="tr-TR" altLang="tr-TR" sz="2000" dirty="0" smtClean="0">
                <a:solidFill>
                  <a:srgbClr val="000000"/>
                </a:solidFill>
                <a:latin typeface="Arial" pitchFamily="34" charset="0"/>
                <a:cs typeface="Arial" pitchFamily="34" charset="0"/>
              </a:rPr>
              <a:t>.</a:t>
            </a:r>
          </a:p>
          <a:p>
            <a:pPr eaLnBrk="1" hangingPunct="1">
              <a:buClr>
                <a:srgbClr val="3399FF"/>
              </a:buClr>
              <a:buFont typeface="Wingdings" pitchFamily="2" charset="2"/>
              <a:buChar char="v"/>
            </a:pPr>
            <a:endParaRPr lang="tr-TR" altLang="tr-TR" sz="2000" dirty="0">
              <a:solidFill>
                <a:srgbClr val="000000"/>
              </a:solidFill>
              <a:latin typeface="Arial" pitchFamily="34" charset="0"/>
              <a:cs typeface="Arial" pitchFamily="34" charset="0"/>
            </a:endParaRPr>
          </a:p>
          <a:p>
            <a:pPr eaLnBrk="1" hangingPunct="1">
              <a:buClr>
                <a:srgbClr val="3399FF"/>
              </a:buClr>
              <a:buFont typeface="Wingdings" pitchFamily="2" charset="2"/>
              <a:buChar char="v"/>
            </a:pPr>
            <a:r>
              <a:rPr lang="tr-TR" altLang="tr-TR" sz="2000" dirty="0" smtClean="0">
                <a:solidFill>
                  <a:srgbClr val="FF0000"/>
                </a:solidFill>
                <a:latin typeface="Arial" pitchFamily="34" charset="0"/>
                <a:cs typeface="Arial" pitchFamily="34" charset="0"/>
              </a:rPr>
              <a:t> </a:t>
            </a:r>
            <a:r>
              <a:rPr lang="tr-TR" altLang="tr-TR" sz="2000" dirty="0" smtClean="0">
                <a:solidFill>
                  <a:srgbClr val="000000"/>
                </a:solidFill>
                <a:latin typeface="Arial" pitchFamily="34" charset="0"/>
                <a:cs typeface="Arial" pitchFamily="34" charset="0"/>
              </a:rPr>
              <a:t>Bilgisayar</a:t>
            </a:r>
            <a:r>
              <a:rPr lang="tr-TR" altLang="tr-TR" sz="2000" dirty="0">
                <a:solidFill>
                  <a:srgbClr val="000000"/>
                </a:solidFill>
                <a:latin typeface="Arial" pitchFamily="34" charset="0"/>
                <a:cs typeface="Arial" pitchFamily="34" charset="0"/>
              </a:rPr>
              <a:t>, Bilgisayar sistemleri, İnşaat, Makine, Çevre, Deniz Ulaştırma, Gıda, Elektrik, Elektronik, </a:t>
            </a:r>
            <a:r>
              <a:rPr lang="tr-TR" altLang="tr-TR" sz="2000" dirty="0" smtClean="0">
                <a:solidFill>
                  <a:srgbClr val="000000"/>
                </a:solidFill>
                <a:latin typeface="Arial" pitchFamily="34" charset="0"/>
                <a:cs typeface="Arial" pitchFamily="34" charset="0"/>
              </a:rPr>
              <a:t> Mimarlık</a:t>
            </a:r>
            <a:r>
              <a:rPr lang="tr-TR" altLang="tr-TR" sz="2000" dirty="0">
                <a:solidFill>
                  <a:srgbClr val="000000"/>
                </a:solidFill>
                <a:latin typeface="Arial" pitchFamily="34" charset="0"/>
                <a:cs typeface="Arial" pitchFamily="34" charset="0"/>
              </a:rPr>
              <a:t>, İç Mimarlık, Endüstri, Gemi İnşaatı Mühendislikleri gibi bölümler için kullanılacak.</a:t>
            </a:r>
          </a:p>
        </p:txBody>
      </p:sp>
    </p:spTree>
  </p:cSld>
  <p:clrMapOvr>
    <a:masterClrMapping/>
  </p:clrMapOvr>
  <p:transition>
    <p:wedg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3200" b="1" dirty="0" smtClean="0"/>
              <a:t>EŞİT-AĞIRLIK PUAN TÜRÜ İLE ALAN PROGRAMLAR...</a:t>
            </a:r>
            <a:endParaRPr lang="tr-TR" sz="3200" dirty="0"/>
          </a:p>
        </p:txBody>
      </p:sp>
      <p:sp>
        <p:nvSpPr>
          <p:cNvPr id="3" name="2 İçerik Yer Tutucusu"/>
          <p:cNvSpPr>
            <a:spLocks noGrp="1"/>
          </p:cNvSpPr>
          <p:nvPr>
            <p:ph idx="1"/>
          </p:nvPr>
        </p:nvSpPr>
        <p:spPr/>
        <p:txBody>
          <a:bodyPr>
            <a:normAutofit fontScale="77500" lnSpcReduction="20000"/>
          </a:bodyPr>
          <a:lstStyle/>
          <a:p>
            <a:pPr algn="just"/>
            <a:r>
              <a:rPr lang="tr-TR" altLang="tr-TR" sz="2800" b="1" dirty="0" smtClean="0">
                <a:solidFill>
                  <a:srgbClr val="000000"/>
                </a:solidFill>
                <a:latin typeface="Arial" pitchFamily="34" charset="0"/>
                <a:cs typeface="Arial" pitchFamily="34" charset="0"/>
              </a:rPr>
              <a:t>İktisat, İşletme, Maliye, ÇEKO, Ekonometri, Bankacılık ve Sigortacılık (Fakülte) Turizm ve Otelcilik (Fakülte), İç Mimarlık ve Çevre Tasarımı gibi bölümler için kullanılacak.</a:t>
            </a:r>
          </a:p>
          <a:p>
            <a:pPr algn="just"/>
            <a:endParaRPr lang="tr-TR" altLang="tr-TR" sz="2800" b="1" dirty="0" smtClean="0">
              <a:solidFill>
                <a:srgbClr val="FF0000"/>
              </a:solidFill>
              <a:latin typeface="Arial" pitchFamily="34" charset="0"/>
              <a:cs typeface="Arial" pitchFamily="34" charset="0"/>
            </a:endParaRPr>
          </a:p>
          <a:p>
            <a:pPr algn="just"/>
            <a:r>
              <a:rPr lang="tr-TR" altLang="tr-TR" sz="2800" b="1" dirty="0" smtClean="0">
                <a:solidFill>
                  <a:srgbClr val="000000"/>
                </a:solidFill>
                <a:latin typeface="Arial" pitchFamily="34" charset="0"/>
                <a:cs typeface="Arial" pitchFamily="34" charset="0"/>
              </a:rPr>
              <a:t>Öğretmenlik Programları ve Beden Eğitimi Öğretmenliği,Sınıf Öğretmenliği gibi bölümler için kullanılacak.</a:t>
            </a:r>
          </a:p>
          <a:p>
            <a:pPr algn="just"/>
            <a:endParaRPr lang="tr-TR" altLang="tr-TR" sz="2800" b="1" dirty="0" smtClean="0">
              <a:solidFill>
                <a:srgbClr val="000000"/>
              </a:solidFill>
              <a:latin typeface="Arial" pitchFamily="34" charset="0"/>
              <a:cs typeface="Arial" pitchFamily="34" charset="0"/>
            </a:endParaRPr>
          </a:p>
          <a:p>
            <a:pPr algn="just"/>
            <a:r>
              <a:rPr lang="tr-TR" altLang="tr-TR" sz="2800" b="1" dirty="0" smtClean="0">
                <a:solidFill>
                  <a:srgbClr val="000000"/>
                </a:solidFill>
                <a:latin typeface="Arial" pitchFamily="34" charset="0"/>
                <a:cs typeface="Arial" pitchFamily="34" charset="0"/>
              </a:rPr>
              <a:t>Hukuk, Psikoloji, Kamu Yönetimi, Uluslararası İlişkiler,Siyaset Bilimi, Uluslar arası İlişkiler, Yerel Yönetimler Sosyoloji, Felsefe, Rehberlik ve Psikolojik Danışmanlık, Felsefe Grubu Öğretmenliği,Sosyal Hizmet, Antropoloji, Arkeoloji gibi bölümler için kullanılacak.</a:t>
            </a:r>
          </a:p>
          <a:p>
            <a:endParaRPr lang="tr-TR" dirty="0"/>
          </a:p>
        </p:txBody>
      </p:sp>
    </p:spTree>
  </p:cSld>
  <p:clrMapOvr>
    <a:masterClrMapping/>
  </p:clrMapOvr>
  <p:transition>
    <p:wedg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1560" y="260648"/>
            <a:ext cx="8229600" cy="1143000"/>
          </a:xfrm>
        </p:spPr>
        <p:txBody>
          <a:bodyPr>
            <a:normAutofit/>
          </a:bodyPr>
          <a:lstStyle/>
          <a:p>
            <a:pPr algn="ctr"/>
            <a:r>
              <a:rPr lang="tr-TR" sz="3200" b="1" dirty="0" smtClean="0"/>
              <a:t>SÖZEL PUAN TÜRÜ İLE ALAN PROGRAMLAR...</a:t>
            </a:r>
            <a:endParaRPr lang="tr-TR" sz="3200" dirty="0"/>
          </a:p>
        </p:txBody>
      </p:sp>
      <p:sp>
        <p:nvSpPr>
          <p:cNvPr id="3" name="2 İçerik Yer Tutucusu"/>
          <p:cNvSpPr>
            <a:spLocks noGrp="1"/>
          </p:cNvSpPr>
          <p:nvPr>
            <p:ph idx="1"/>
          </p:nvPr>
        </p:nvSpPr>
        <p:spPr/>
        <p:txBody>
          <a:bodyPr>
            <a:normAutofit/>
          </a:bodyPr>
          <a:lstStyle/>
          <a:p>
            <a:pPr>
              <a:spcBef>
                <a:spcPct val="50000"/>
              </a:spcBef>
            </a:pPr>
            <a:r>
              <a:rPr lang="tr-TR" altLang="tr-TR" b="1" dirty="0" smtClean="0">
                <a:latin typeface="Arial" pitchFamily="34" charset="0"/>
                <a:cs typeface="Arial" pitchFamily="34" charset="0"/>
              </a:rPr>
              <a:t>İletişim, İlahiyat, Kültür ve İletişim Bilimleri, </a:t>
            </a:r>
            <a:r>
              <a:rPr lang="tr-TR" altLang="tr-TR" b="1" dirty="0" smtClean="0">
                <a:solidFill>
                  <a:srgbClr val="000000"/>
                </a:solidFill>
                <a:latin typeface="Arial" pitchFamily="34" charset="0"/>
                <a:cs typeface="Arial" pitchFamily="34" charset="0"/>
              </a:rPr>
              <a:t>Okul Öncesi Öğretmenliği, Özel eğitim Öğretmenliği, Coğrafya Öğretmenliği, Sosyal Bilgiler Öğretmenliği, gibi bölümler için kullanılacak.</a:t>
            </a:r>
          </a:p>
          <a:p>
            <a:pPr>
              <a:spcBef>
                <a:spcPct val="50000"/>
              </a:spcBef>
            </a:pPr>
            <a:r>
              <a:rPr lang="tr-TR" altLang="tr-TR" b="1" dirty="0" smtClean="0">
                <a:latin typeface="Arial" pitchFamily="34" charset="0"/>
                <a:cs typeface="Arial" pitchFamily="34" charset="0"/>
              </a:rPr>
              <a:t>Film Tasarım ve Yönetmenlik </a:t>
            </a:r>
            <a:r>
              <a:rPr lang="tr-TR" altLang="tr-TR" b="1" dirty="0" smtClean="0">
                <a:solidFill>
                  <a:srgbClr val="000000"/>
                </a:solidFill>
                <a:latin typeface="Arial" pitchFamily="34" charset="0"/>
                <a:cs typeface="Arial" pitchFamily="34" charset="0"/>
              </a:rPr>
              <a:t>Reklamcılık,Radyo ve Televizyon, Halkla İlişkiler, Gazetecilik, Gastronomi ve Mutfak  Sanatı Türkçe öğretmenliği, Türk Dili ve Edebiyatı, Tarih, Sanat Tarihi, Sümeroloji, Hititoloji gibi bölümler için kullanılacak.</a:t>
            </a:r>
            <a:endParaRPr lang="tr-TR" dirty="0"/>
          </a:p>
        </p:txBody>
      </p:sp>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b="1" dirty="0" smtClean="0">
                <a:solidFill>
                  <a:srgbClr val="0070C0"/>
                </a:solidFill>
                <a:effectLst>
                  <a:outerShdw blurRad="38100" dist="38100" dir="2700000" algn="tl">
                    <a:srgbClr val="000000">
                      <a:alpha val="43137"/>
                    </a:srgbClr>
                  </a:outerShdw>
                </a:effectLst>
              </a:rPr>
              <a:t>Yükseköğretim Kurumları Sınavı Takvimi</a:t>
            </a:r>
            <a:endParaRPr lang="tr-TR" dirty="0"/>
          </a:p>
        </p:txBody>
      </p:sp>
      <p:sp>
        <p:nvSpPr>
          <p:cNvPr id="3" name="2 İçerik Yer Tutucusu"/>
          <p:cNvSpPr>
            <a:spLocks noGrp="1"/>
          </p:cNvSpPr>
          <p:nvPr>
            <p:ph idx="1"/>
          </p:nvPr>
        </p:nvSpPr>
        <p:spPr/>
        <p:txBody>
          <a:bodyPr>
            <a:normAutofit/>
          </a:bodyPr>
          <a:lstStyle/>
          <a:p>
            <a:pPr marL="0" indent="0" algn="ctr">
              <a:buNone/>
            </a:pPr>
            <a:r>
              <a:rPr lang="tr-TR" sz="4000" dirty="0" smtClean="0">
                <a:solidFill>
                  <a:srgbClr val="FF0000"/>
                </a:solidFill>
              </a:rPr>
              <a:t>YKS Başvuruları: </a:t>
            </a:r>
            <a:endParaRPr lang="en-US" sz="4000" dirty="0" smtClean="0">
              <a:solidFill>
                <a:srgbClr val="FF0000"/>
              </a:solidFill>
            </a:endParaRPr>
          </a:p>
          <a:p>
            <a:pPr marL="0" indent="0" algn="ctr">
              <a:buNone/>
            </a:pPr>
            <a:r>
              <a:rPr lang="en-US" sz="5400" dirty="0" smtClean="0">
                <a:solidFill>
                  <a:srgbClr val="FF0000"/>
                </a:solidFill>
              </a:rPr>
              <a:t>11</a:t>
            </a:r>
            <a:r>
              <a:rPr lang="en-US" sz="4000" dirty="0" smtClean="0">
                <a:solidFill>
                  <a:srgbClr val="FF0000"/>
                </a:solidFill>
              </a:rPr>
              <a:t> ŞUBAT</a:t>
            </a:r>
            <a:r>
              <a:rPr lang="tr-TR" sz="4000" dirty="0" smtClean="0">
                <a:solidFill>
                  <a:srgbClr val="FF0000"/>
                </a:solidFill>
              </a:rPr>
              <a:t> </a:t>
            </a:r>
            <a:r>
              <a:rPr lang="tr-TR" sz="4000" dirty="0" smtClean="0">
                <a:solidFill>
                  <a:srgbClr val="FF0000"/>
                </a:solidFill>
              </a:rPr>
              <a:t>-</a:t>
            </a:r>
            <a:r>
              <a:rPr lang="tr-TR" sz="5400" dirty="0" smtClean="0">
                <a:solidFill>
                  <a:srgbClr val="FF0000"/>
                </a:solidFill>
              </a:rPr>
              <a:t>7</a:t>
            </a:r>
            <a:r>
              <a:rPr lang="en-US" sz="5400" dirty="0" smtClean="0">
                <a:solidFill>
                  <a:srgbClr val="FF0000"/>
                </a:solidFill>
              </a:rPr>
              <a:t> </a:t>
            </a:r>
            <a:r>
              <a:rPr lang="en-US" sz="4000" dirty="0" smtClean="0">
                <a:solidFill>
                  <a:srgbClr val="FF0000"/>
                </a:solidFill>
              </a:rPr>
              <a:t>MART</a:t>
            </a:r>
            <a:r>
              <a:rPr lang="tr-TR" sz="4000" dirty="0" smtClean="0">
                <a:solidFill>
                  <a:srgbClr val="FF0000"/>
                </a:solidFill>
              </a:rPr>
              <a:t>2022</a:t>
            </a:r>
          </a:p>
          <a:p>
            <a:pPr marL="0" indent="0" algn="ctr">
              <a:buNone/>
            </a:pPr>
            <a:r>
              <a:rPr lang="tr-TR" sz="4000" b="1" dirty="0" smtClean="0">
                <a:solidFill>
                  <a:srgbClr val="FF0000"/>
                </a:solidFill>
              </a:rPr>
              <a:t>Geç Başvuru: </a:t>
            </a:r>
            <a:r>
              <a:rPr lang="tr-TR" sz="4000" dirty="0" smtClean="0">
                <a:solidFill>
                  <a:srgbClr val="FF0000"/>
                </a:solidFill>
              </a:rPr>
              <a:t>16-17 Mart </a:t>
            </a:r>
            <a:r>
              <a:rPr lang="tr-TR" sz="4000" dirty="0" smtClean="0">
                <a:solidFill>
                  <a:srgbClr val="FF0000"/>
                </a:solidFill>
              </a:rPr>
              <a:t>2022</a:t>
            </a:r>
            <a:endParaRPr lang="en-US" sz="4000" dirty="0" smtClean="0">
              <a:solidFill>
                <a:srgbClr val="FF0000"/>
              </a:solidFill>
            </a:endParaRPr>
          </a:p>
          <a:p>
            <a:pPr marL="0" indent="0" algn="ctr">
              <a:buNone/>
            </a:pPr>
            <a:endParaRPr lang="tr-TR" sz="4000" dirty="0">
              <a:solidFill>
                <a:srgbClr val="FF0000"/>
              </a:solidFill>
            </a:endParaRPr>
          </a:p>
        </p:txBody>
      </p:sp>
      <p:sp>
        <p:nvSpPr>
          <p:cNvPr id="4" name="3 Altbilgi Yer Tutucusu"/>
          <p:cNvSpPr>
            <a:spLocks noGrp="1"/>
          </p:cNvSpPr>
          <p:nvPr>
            <p:ph type="ftr" sz="quarter" idx="11"/>
          </p:nvPr>
        </p:nvSpPr>
        <p:spPr/>
        <p:txBody>
          <a:bodyPr/>
          <a:lstStyle/>
          <a:p>
            <a:r>
              <a:rPr lang="tr-TR" smtClean="0"/>
              <a:t>Psikolojik Danışman Büşra BİLİCİ</a:t>
            </a:r>
            <a:endParaRPr lang="tr-T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3200" b="1" dirty="0" smtClean="0"/>
              <a:t>DİL PUAN TÜRÜ İLE ALAN PROGRAMLAR...</a:t>
            </a:r>
            <a:endParaRPr lang="tr-TR" sz="3200" dirty="0"/>
          </a:p>
        </p:txBody>
      </p:sp>
      <p:sp>
        <p:nvSpPr>
          <p:cNvPr id="3" name="2 İçerik Yer Tutucusu"/>
          <p:cNvSpPr>
            <a:spLocks noGrp="1"/>
          </p:cNvSpPr>
          <p:nvPr>
            <p:ph idx="1"/>
          </p:nvPr>
        </p:nvSpPr>
        <p:spPr/>
        <p:txBody>
          <a:bodyPr>
            <a:normAutofit fontScale="55000" lnSpcReduction="20000"/>
          </a:bodyPr>
          <a:lstStyle/>
          <a:p>
            <a:pPr algn="just">
              <a:buClr>
                <a:srgbClr val="3399FF"/>
              </a:buClr>
              <a:buFont typeface="Wingdings" pitchFamily="2" charset="2"/>
              <a:buChar char="v"/>
            </a:pPr>
            <a:r>
              <a:rPr lang="tr-TR" altLang="tr-TR" sz="2800" dirty="0" smtClean="0">
                <a:solidFill>
                  <a:srgbClr val="000000"/>
                </a:solidFill>
              </a:rPr>
              <a:t>İngilizce, Almanca ve Fransızca Öğretmenlikleri, Amerikan Kültürü ve Edebiyatı, İngiliz Dili ve Edebiyatı, Alman Dili ve Edebiyatı, Fransız Dili ve Edebiyatı, </a:t>
            </a:r>
            <a:r>
              <a:rPr lang="tr-TR" altLang="tr-TR" sz="2800" dirty="0" err="1" smtClean="0">
                <a:solidFill>
                  <a:srgbClr val="000000"/>
                </a:solidFill>
              </a:rPr>
              <a:t>Çeviribilim</a:t>
            </a:r>
            <a:r>
              <a:rPr lang="tr-TR" altLang="tr-TR" sz="2800" dirty="0" smtClean="0">
                <a:solidFill>
                  <a:srgbClr val="000000"/>
                </a:solidFill>
              </a:rPr>
              <a:t> (Alm., İng, </a:t>
            </a:r>
            <a:r>
              <a:rPr lang="tr-TR" altLang="tr-TR" sz="2800" dirty="0" err="1" smtClean="0">
                <a:solidFill>
                  <a:srgbClr val="000000"/>
                </a:solidFill>
              </a:rPr>
              <a:t>Fran</a:t>
            </a:r>
            <a:r>
              <a:rPr lang="tr-TR" altLang="tr-TR" sz="2800" dirty="0" smtClean="0">
                <a:solidFill>
                  <a:srgbClr val="000000"/>
                </a:solidFill>
              </a:rPr>
              <a:t>.), İngiliz Dil Bilimi, Karşılaştırmalı Edebiyat (Alm., İng., </a:t>
            </a:r>
            <a:r>
              <a:rPr lang="tr-TR" altLang="tr-TR" sz="2800" dirty="0" err="1" smtClean="0">
                <a:solidFill>
                  <a:srgbClr val="000000"/>
                </a:solidFill>
              </a:rPr>
              <a:t>Fran</a:t>
            </a:r>
            <a:r>
              <a:rPr lang="tr-TR" altLang="tr-TR" sz="2800" dirty="0" smtClean="0">
                <a:solidFill>
                  <a:srgbClr val="000000"/>
                </a:solidFill>
              </a:rPr>
              <a:t>.), Mütercim-Tercümanlık (Alm., İng., </a:t>
            </a:r>
            <a:r>
              <a:rPr lang="tr-TR" altLang="tr-TR" sz="2800" dirty="0" err="1" smtClean="0">
                <a:solidFill>
                  <a:srgbClr val="000000"/>
                </a:solidFill>
              </a:rPr>
              <a:t>Fran</a:t>
            </a:r>
            <a:r>
              <a:rPr lang="tr-TR" altLang="tr-TR" sz="2800" dirty="0" smtClean="0">
                <a:solidFill>
                  <a:srgbClr val="000000"/>
                </a:solidFill>
              </a:rPr>
              <a:t>.), Turizm Rehberliği (Alm., İng., </a:t>
            </a:r>
            <a:r>
              <a:rPr lang="tr-TR" altLang="tr-TR" sz="2800" dirty="0" err="1" smtClean="0">
                <a:solidFill>
                  <a:srgbClr val="000000"/>
                </a:solidFill>
              </a:rPr>
              <a:t>Fran</a:t>
            </a:r>
            <a:r>
              <a:rPr lang="tr-TR" altLang="tr-TR" sz="2800" dirty="0" smtClean="0">
                <a:solidFill>
                  <a:srgbClr val="000000"/>
                </a:solidFill>
              </a:rPr>
              <a:t>.)</a:t>
            </a:r>
          </a:p>
          <a:p>
            <a:pPr algn="just">
              <a:buClr>
                <a:srgbClr val="3399FF"/>
              </a:buClr>
              <a:buFont typeface="Wingdings" pitchFamily="2" charset="2"/>
              <a:buChar char="v"/>
            </a:pPr>
            <a:endParaRPr lang="tr-TR" altLang="tr-TR" sz="2800" dirty="0" smtClean="0">
              <a:solidFill>
                <a:srgbClr val="000000"/>
              </a:solidFill>
            </a:endParaRPr>
          </a:p>
          <a:p>
            <a:pPr algn="just">
              <a:buClr>
                <a:srgbClr val="3399FF"/>
              </a:buClr>
              <a:buFont typeface="Wingdings" pitchFamily="2" charset="2"/>
              <a:buChar char="v"/>
            </a:pPr>
            <a:endParaRPr lang="tr-TR" altLang="tr-TR" sz="2800" dirty="0" smtClean="0">
              <a:solidFill>
                <a:srgbClr val="FF0000"/>
              </a:solidFill>
            </a:endParaRPr>
          </a:p>
          <a:p>
            <a:pPr algn="just">
              <a:buClr>
                <a:srgbClr val="3399FF"/>
              </a:buClr>
              <a:buFont typeface="Wingdings" pitchFamily="2" charset="2"/>
              <a:buChar char="v"/>
            </a:pPr>
            <a:r>
              <a:rPr lang="tr-TR" altLang="tr-TR" sz="2800" dirty="0" smtClean="0">
                <a:solidFill>
                  <a:srgbClr val="000000"/>
                </a:solidFill>
              </a:rPr>
              <a:t>Arnavutça, Boşnakça, Bulgar Dili ve Edebiyatı, Çağdaş Yunan Dili ve Edebiyatı, </a:t>
            </a:r>
            <a:r>
              <a:rPr lang="tr-TR" altLang="tr-TR" sz="2800" dirty="0" err="1" smtClean="0">
                <a:solidFill>
                  <a:srgbClr val="000000"/>
                </a:solidFill>
              </a:rPr>
              <a:t>Çeviribilim</a:t>
            </a:r>
            <a:r>
              <a:rPr lang="tr-TR" altLang="tr-TR" sz="2800" dirty="0" smtClean="0">
                <a:solidFill>
                  <a:srgbClr val="000000"/>
                </a:solidFill>
              </a:rPr>
              <a:t> (Batı bilimleri), Dilbilim (Batı dilleri), Eski Yunan Dili ve Edebiyatı, İspanyol Dili ve Edebiyatı, İtalyan Dili ve Edebiyatı, Karşılaştırmalı Edebiyat (Batı Dilleri), Latin Dili ve Edebiyatı, Leh Dili ve Edebiyatı, Mütercim-Tercümanlık (Batı Dilleri), Turizm Rehberliği (Batı Dilleri), Yunan Dili ve Edebiyatı, Yunanca</a:t>
            </a:r>
          </a:p>
          <a:p>
            <a:pPr algn="just">
              <a:buClr>
                <a:srgbClr val="3399FF"/>
              </a:buClr>
              <a:buFont typeface="Wingdings" pitchFamily="2" charset="2"/>
              <a:buChar char="v"/>
            </a:pPr>
            <a:endParaRPr lang="tr-TR" altLang="tr-TR" sz="2800" dirty="0" smtClean="0">
              <a:solidFill>
                <a:srgbClr val="000000"/>
              </a:solidFill>
            </a:endParaRPr>
          </a:p>
          <a:p>
            <a:pPr algn="just">
              <a:buClr>
                <a:srgbClr val="3399FF"/>
              </a:buClr>
              <a:buFont typeface="Wingdings" pitchFamily="2" charset="2"/>
              <a:buChar char="v"/>
            </a:pPr>
            <a:endParaRPr lang="tr-TR" altLang="tr-TR" sz="2800" dirty="0" smtClean="0">
              <a:solidFill>
                <a:srgbClr val="000000"/>
              </a:solidFill>
            </a:endParaRPr>
          </a:p>
          <a:p>
            <a:pPr algn="just">
              <a:buClr>
                <a:srgbClr val="3399FF"/>
              </a:buClr>
              <a:buFont typeface="Wingdings" pitchFamily="2" charset="2"/>
              <a:buChar char="v"/>
            </a:pPr>
            <a:r>
              <a:rPr lang="tr-TR" altLang="tr-TR" sz="2800" dirty="0" smtClean="0">
                <a:solidFill>
                  <a:srgbClr val="000000"/>
                </a:solidFill>
              </a:rPr>
              <a:t>Arap dili ve edebiyatı, Arapça öğretmenliği, </a:t>
            </a:r>
            <a:r>
              <a:rPr lang="tr-TR" altLang="tr-TR" sz="2800" dirty="0" err="1" smtClean="0">
                <a:solidFill>
                  <a:srgbClr val="000000"/>
                </a:solidFill>
              </a:rPr>
              <a:t>Çeviribilim</a:t>
            </a:r>
            <a:r>
              <a:rPr lang="tr-TR" altLang="tr-TR" sz="2800" dirty="0" smtClean="0">
                <a:solidFill>
                  <a:srgbClr val="000000"/>
                </a:solidFill>
              </a:rPr>
              <a:t> (Doğu Dilleri), Çin Dili ve Edebiyatı, Fars Dili ve Edebiyatı, Dilbilim (Doğu Dilleri), Gürcü Dili ve Edebiyatı, Hindoloji, </a:t>
            </a:r>
            <a:r>
              <a:rPr lang="tr-TR" altLang="tr-TR" sz="2800" dirty="0" err="1" smtClean="0">
                <a:solidFill>
                  <a:srgbClr val="000000"/>
                </a:solidFill>
              </a:rPr>
              <a:t>Hungaroloji</a:t>
            </a:r>
            <a:r>
              <a:rPr lang="tr-TR" altLang="tr-TR" sz="2800" dirty="0" smtClean="0">
                <a:solidFill>
                  <a:srgbClr val="000000"/>
                </a:solidFill>
              </a:rPr>
              <a:t>, Japon Dili ve Edebiyatı, Japonca Öğretmenliği, Karşılaştırmalı Edebiyat (Doğu Dilleri), Kore Dili ve Edebiyatı, Mütercim-Tercümanlık (Doğu Dilleri), Rus Dili ve Edebiyatı, Sinoloji, Turizm Rehberliği (Doğu Dilleri, Urdu Dili ve Edebiyatı</a:t>
            </a:r>
            <a:endParaRPr lang="tr-TR" dirty="0"/>
          </a:p>
        </p:txBody>
      </p:sp>
    </p:spTree>
  </p:cSld>
  <p:clrMapOvr>
    <a:masterClrMapping/>
  </p:clrMapOvr>
  <p:transition>
    <p:wedg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3600" dirty="0" smtClean="0"/>
              <a:t>TYT Puanı ile alan  2 yıllık</a:t>
            </a:r>
            <a:br>
              <a:rPr lang="tr-TR" sz="3600" dirty="0" smtClean="0"/>
            </a:br>
            <a:r>
              <a:rPr lang="tr-TR" sz="3600" dirty="0" smtClean="0"/>
              <a:t>bölümler</a:t>
            </a:r>
            <a:endParaRPr lang="tr-TR" sz="3600" dirty="0"/>
          </a:p>
        </p:txBody>
      </p:sp>
      <p:sp>
        <p:nvSpPr>
          <p:cNvPr id="3" name="2 İçerik Yer Tutucusu"/>
          <p:cNvSpPr>
            <a:spLocks noGrp="1"/>
          </p:cNvSpPr>
          <p:nvPr>
            <p:ph idx="1"/>
          </p:nvPr>
        </p:nvSpPr>
        <p:spPr/>
        <p:txBody>
          <a:bodyPr>
            <a:normAutofit fontScale="92500" lnSpcReduction="20000"/>
          </a:bodyPr>
          <a:lstStyle/>
          <a:p>
            <a:r>
              <a:rPr lang="tr-TR" dirty="0" err="1" smtClean="0"/>
              <a:t>Odyometri</a:t>
            </a:r>
            <a:endParaRPr lang="tr-TR" dirty="0" smtClean="0"/>
          </a:p>
          <a:p>
            <a:r>
              <a:rPr lang="tr-TR" dirty="0" smtClean="0"/>
              <a:t>Ortopedik Protez </a:t>
            </a:r>
            <a:r>
              <a:rPr lang="tr-TR" dirty="0" err="1" smtClean="0"/>
              <a:t>Ortez</a:t>
            </a:r>
            <a:endParaRPr lang="tr-TR" dirty="0" smtClean="0"/>
          </a:p>
          <a:p>
            <a:r>
              <a:rPr lang="tr-TR" dirty="0" err="1" smtClean="0"/>
              <a:t>Makina</a:t>
            </a:r>
            <a:endParaRPr lang="tr-TR" dirty="0" smtClean="0"/>
          </a:p>
          <a:p>
            <a:r>
              <a:rPr lang="tr-TR" dirty="0" smtClean="0"/>
              <a:t> Elektrik</a:t>
            </a:r>
          </a:p>
          <a:p>
            <a:r>
              <a:rPr lang="tr-TR" dirty="0" smtClean="0"/>
              <a:t>Çocuk </a:t>
            </a:r>
            <a:r>
              <a:rPr lang="tr-TR" dirty="0" err="1" smtClean="0"/>
              <a:t>Geşilimi</a:t>
            </a:r>
            <a:endParaRPr lang="tr-TR" dirty="0" smtClean="0"/>
          </a:p>
          <a:p>
            <a:r>
              <a:rPr lang="tr-TR" dirty="0" smtClean="0"/>
              <a:t>Diyaliz</a:t>
            </a:r>
          </a:p>
          <a:p>
            <a:r>
              <a:rPr lang="tr-TR" dirty="0" smtClean="0"/>
              <a:t>Evde Hasta Bakımı</a:t>
            </a:r>
          </a:p>
          <a:p>
            <a:r>
              <a:rPr lang="tr-TR" dirty="0" smtClean="0"/>
              <a:t>Tapu </a:t>
            </a:r>
            <a:r>
              <a:rPr lang="tr-TR" dirty="0" err="1" smtClean="0"/>
              <a:t>Kadostro</a:t>
            </a:r>
            <a:endParaRPr lang="tr-TR" dirty="0" smtClean="0"/>
          </a:p>
          <a:p>
            <a:r>
              <a:rPr lang="tr-TR" dirty="0" smtClean="0"/>
              <a:t>Sivil </a:t>
            </a:r>
            <a:r>
              <a:rPr lang="tr-TR" dirty="0" err="1" smtClean="0"/>
              <a:t>Hacacılık</a:t>
            </a:r>
            <a:r>
              <a:rPr lang="tr-TR" dirty="0" smtClean="0"/>
              <a:t> Kabin Hizmetleri</a:t>
            </a:r>
          </a:p>
          <a:p>
            <a:r>
              <a:rPr lang="tr-TR" dirty="0" smtClean="0"/>
              <a:t>Spor Yönetimi</a:t>
            </a:r>
          </a:p>
          <a:p>
            <a:r>
              <a:rPr lang="tr-TR" dirty="0" smtClean="0"/>
              <a:t>Raylı Sistemler Makine Teknolojisi</a:t>
            </a:r>
          </a:p>
          <a:p>
            <a:endParaRPr lang="tr-TR" dirty="0" smtClean="0"/>
          </a:p>
          <a:p>
            <a:endParaRPr lang="tr-TR" dirty="0"/>
          </a:p>
        </p:txBody>
      </p:sp>
      <p:sp>
        <p:nvSpPr>
          <p:cNvPr id="4" name="3 Altbilgi Yer Tutucusu"/>
          <p:cNvSpPr>
            <a:spLocks noGrp="1"/>
          </p:cNvSpPr>
          <p:nvPr>
            <p:ph type="ftr" sz="quarter" idx="11"/>
          </p:nvPr>
        </p:nvSpPr>
        <p:spPr/>
        <p:txBody>
          <a:bodyPr/>
          <a:lstStyle/>
          <a:p>
            <a:r>
              <a:rPr lang="tr-TR" smtClean="0"/>
              <a:t>Psikolojik Danışman Büşra BİLİCİ</a:t>
            </a:r>
            <a:endParaRPr lang="tr-T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solidFill>
                  <a:srgbClr val="0070C0"/>
                </a:solidFill>
                <a:effectLst>
                  <a:outerShdw blurRad="38100" dist="38100" dir="2700000" algn="tl">
                    <a:srgbClr val="000000">
                      <a:alpha val="43137"/>
                    </a:srgbClr>
                  </a:outerShdw>
                </a:effectLst>
              </a:rPr>
              <a:t>OBP Hesaplaması</a:t>
            </a:r>
            <a:endParaRPr lang="tr-TR" b="1" dirty="0">
              <a:solidFill>
                <a:srgbClr val="0070C0"/>
              </a:solidFill>
              <a:effectLst>
                <a:outerShdw blurRad="38100" dist="38100" dir="2700000" algn="tl">
                  <a:srgbClr val="000000">
                    <a:alpha val="43137"/>
                  </a:srgbClr>
                </a:outerShdw>
              </a:effectLst>
            </a:endParaRPr>
          </a:p>
        </p:txBody>
      </p:sp>
      <p:sp>
        <p:nvSpPr>
          <p:cNvPr id="3" name="İçerik Yer Tutucusu 2"/>
          <p:cNvSpPr>
            <a:spLocks noGrp="1"/>
          </p:cNvSpPr>
          <p:nvPr>
            <p:ph idx="1"/>
          </p:nvPr>
        </p:nvSpPr>
        <p:spPr/>
        <p:txBody>
          <a:bodyPr/>
          <a:lstStyle/>
          <a:p>
            <a:r>
              <a:rPr lang="tr-TR" dirty="0" smtClean="0">
                <a:solidFill>
                  <a:schemeClr val="accent2">
                    <a:lumMod val="75000"/>
                  </a:schemeClr>
                </a:solidFill>
                <a:latin typeface="+mj-lt"/>
              </a:rPr>
              <a:t>Ortaöğretim Başarı Puanının hesaplanmasında herhangi bir değişikliğe gidilmemiştir.</a:t>
            </a:r>
          </a:p>
          <a:p>
            <a:r>
              <a:rPr lang="tr-TR" dirty="0" smtClean="0">
                <a:solidFill>
                  <a:schemeClr val="accent2">
                    <a:lumMod val="75000"/>
                  </a:schemeClr>
                </a:solidFill>
                <a:latin typeface="+mj-lt"/>
              </a:rPr>
              <a:t>Yerleştirme puanlarına etkisi geçen seneki gibi aynı oranda olacaktır.</a:t>
            </a:r>
          </a:p>
          <a:p>
            <a:r>
              <a:rPr lang="tr-TR" dirty="0" smtClean="0">
                <a:solidFill>
                  <a:schemeClr val="accent2">
                    <a:lumMod val="75000"/>
                  </a:schemeClr>
                </a:solidFill>
                <a:latin typeface="+mj-lt"/>
              </a:rPr>
              <a:t>Meslek lisesi mezunlarına alan odaklı (</a:t>
            </a:r>
            <a:r>
              <a:rPr lang="tr-TR" u="sng" dirty="0" err="1" smtClean="0">
                <a:solidFill>
                  <a:srgbClr val="FF0000"/>
                </a:solidFill>
                <a:latin typeface="+mj-lt"/>
              </a:rPr>
              <a:t>önlisans</a:t>
            </a:r>
            <a:r>
              <a:rPr lang="tr-TR" u="sng" dirty="0" smtClean="0">
                <a:solidFill>
                  <a:srgbClr val="FF0000"/>
                </a:solidFill>
                <a:latin typeface="+mj-lt"/>
              </a:rPr>
              <a:t> programları)  ve ( </a:t>
            </a:r>
            <a:r>
              <a:rPr lang="tr-TR" u="sng" dirty="0" err="1" smtClean="0">
                <a:solidFill>
                  <a:srgbClr val="FF0000"/>
                </a:solidFill>
                <a:latin typeface="+mj-lt"/>
              </a:rPr>
              <a:t>isans</a:t>
            </a:r>
            <a:r>
              <a:rPr lang="tr-TR" u="sng" dirty="0" smtClean="0">
                <a:solidFill>
                  <a:srgbClr val="FF0000"/>
                </a:solidFill>
                <a:latin typeface="+mj-lt"/>
              </a:rPr>
              <a:t> programları için 30.03.2012 tarihinden önce mezun /kayıtlı olanlar) </a:t>
            </a:r>
            <a:r>
              <a:rPr lang="tr-TR" dirty="0" smtClean="0">
                <a:solidFill>
                  <a:schemeClr val="accent2">
                    <a:lumMod val="75000"/>
                  </a:schemeClr>
                </a:solidFill>
                <a:latin typeface="+mj-lt"/>
              </a:rPr>
              <a:t>ek puan uygulamasına devam edecektir. </a:t>
            </a:r>
          </a:p>
          <a:p>
            <a:endParaRPr lang="tr-TR" dirty="0">
              <a:solidFill>
                <a:schemeClr val="accent2">
                  <a:lumMod val="75000"/>
                </a:schemeClr>
              </a:solidFill>
              <a:latin typeface="+mj-lt"/>
            </a:endParaRPr>
          </a:p>
        </p:txBody>
      </p:sp>
    </p:spTree>
    <p:extLst>
      <p:ext uri="{BB962C8B-B14F-4D97-AF65-F5344CB8AC3E}">
        <p14:creationId xmlns:p14="http://schemas.microsoft.com/office/powerpoint/2010/main" xmlns="" val="4181976362"/>
      </p:ext>
    </p:extLst>
  </p:cSld>
  <p:clrMapOvr>
    <a:masterClrMapping/>
  </p:clrMapOvr>
  <p:transition>
    <p:wedg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288"/>
            <a:ext cx="7715272" cy="1143000"/>
          </a:xfrm>
        </p:spPr>
        <p:txBody>
          <a:bodyPr>
            <a:normAutofit/>
          </a:bodyPr>
          <a:lstStyle/>
          <a:p>
            <a:r>
              <a:rPr lang="en-US" altLang="ko-KR" sz="3200" dirty="0" smtClean="0">
                <a:solidFill>
                  <a:srgbClr val="3399FF"/>
                </a:solidFill>
              </a:rPr>
              <a:t> </a:t>
            </a:r>
            <a:r>
              <a:rPr lang="tr-TR" altLang="tr-TR" sz="3200" dirty="0" smtClean="0">
                <a:solidFill>
                  <a:srgbClr val="3399FF"/>
                </a:solidFill>
              </a:rPr>
              <a:t>Katsayı Uygulaması ve OBP Hesaplaması</a:t>
            </a:r>
            <a:endParaRPr lang="ko-KR" altLang="en-US" sz="3200" dirty="0">
              <a:solidFill>
                <a:srgbClr val="3399FF"/>
              </a:solidFill>
            </a:endParaRPr>
          </a:p>
        </p:txBody>
      </p:sp>
      <p:sp>
        <p:nvSpPr>
          <p:cNvPr id="5" name="Rectangle 3"/>
          <p:cNvSpPr txBox="1">
            <a:spLocks noChangeArrowheads="1"/>
          </p:cNvSpPr>
          <p:nvPr/>
        </p:nvSpPr>
        <p:spPr>
          <a:xfrm>
            <a:off x="503040" y="1916832"/>
            <a:ext cx="8640960" cy="4188307"/>
          </a:xfrm>
          <a:prstGeom prst="rect">
            <a:avLst/>
          </a:prstGeom>
        </p:spPr>
        <p:txBody>
          <a:bodyPr vert="horz" lIns="91440" tIns="45720" rIns="91440" bIns="45720" rtlCol="0">
            <a:noAutofit/>
          </a:bodyPr>
          <a:lstStyle/>
          <a:p>
            <a:pPr marL="342900" marR="0" lvl="0" indent="-342900" algn="just" defTabSz="914400" rtl="0" eaLnBrk="1" fontAlgn="auto" latinLnBrk="1" hangingPunct="1">
              <a:lnSpc>
                <a:spcPct val="120000"/>
              </a:lnSpc>
              <a:spcBef>
                <a:spcPct val="20000"/>
              </a:spcBef>
              <a:spcAft>
                <a:spcPts val="0"/>
              </a:spcAft>
              <a:buClrTx/>
              <a:buSzTx/>
              <a:buFont typeface="Arial" pitchFamily="34" charset="0"/>
              <a:buChar char="•"/>
              <a:tabLst/>
              <a:defRPr/>
            </a:pPr>
            <a:r>
              <a:rPr kumimoji="0" lang="tr-TR" sz="2400" b="0" i="0" u="none" strike="noStrike" kern="1200" cap="none" spc="0" normalizeH="0" baseline="0" noProof="0" dirty="0" smtClean="0">
                <a:ln>
                  <a:noFill/>
                </a:ln>
                <a:solidFill>
                  <a:srgbClr val="000000"/>
                </a:solidFill>
                <a:effectLst/>
                <a:uLnTx/>
                <a:uFillTx/>
                <a:latin typeface="+mj-lt"/>
                <a:ea typeface="+mn-ea"/>
                <a:cs typeface="+mn-cs"/>
              </a:rPr>
              <a:t>Ortaöğretim Başarı Puanı (OBP) Değer Aralıkları </a:t>
            </a:r>
            <a:r>
              <a:rPr kumimoji="0" lang="tr-TR" sz="2400" b="1" i="0" u="none" strike="noStrike" kern="1200" cap="none" spc="0" normalizeH="0" baseline="0" noProof="0" dirty="0" smtClean="0">
                <a:ln>
                  <a:noFill/>
                </a:ln>
                <a:solidFill>
                  <a:srgbClr val="008000"/>
                </a:solidFill>
                <a:effectLst/>
                <a:uLnTx/>
                <a:uFillTx/>
                <a:latin typeface="+mj-lt"/>
                <a:ea typeface="+mn-ea"/>
                <a:cs typeface="+mn-cs"/>
              </a:rPr>
              <a:t>250-500</a:t>
            </a:r>
            <a:r>
              <a:rPr kumimoji="0" lang="tr-TR" sz="2400" b="0" i="0" u="none" strike="noStrike" kern="1200" cap="none" spc="0" normalizeH="0" baseline="0" noProof="0" dirty="0" smtClean="0">
                <a:ln>
                  <a:noFill/>
                </a:ln>
                <a:solidFill>
                  <a:srgbClr val="000000"/>
                </a:solidFill>
                <a:effectLst/>
                <a:uLnTx/>
                <a:uFillTx/>
                <a:latin typeface="+mj-lt"/>
                <a:ea typeface="+mn-ea"/>
                <a:cs typeface="+mn-cs"/>
              </a:rPr>
              <a:t> olacaktır.</a:t>
            </a:r>
          </a:p>
          <a:p>
            <a:pPr marL="342900" marR="0" lvl="0" indent="-342900" algn="just" defTabSz="914400" rtl="0" eaLnBrk="1" fontAlgn="auto" latinLnBrk="1" hangingPunct="1">
              <a:lnSpc>
                <a:spcPct val="120000"/>
              </a:lnSpc>
              <a:spcBef>
                <a:spcPct val="20000"/>
              </a:spcBef>
              <a:spcAft>
                <a:spcPts val="0"/>
              </a:spcAft>
              <a:buClrTx/>
              <a:buSzTx/>
              <a:buFont typeface="Arial" pitchFamily="34" charset="0"/>
              <a:buChar char="•"/>
              <a:tabLst/>
              <a:defRPr/>
            </a:pPr>
            <a:r>
              <a:rPr lang="tr-TR" sz="2400" b="1" dirty="0" smtClean="0">
                <a:solidFill>
                  <a:srgbClr val="000000"/>
                </a:solidFill>
                <a:latin typeface="+mj-lt"/>
              </a:rPr>
              <a:t>O</a:t>
            </a:r>
            <a:r>
              <a:rPr kumimoji="0" lang="tr-TR" sz="2400" b="1" i="0" strike="noStrike" kern="1200" cap="none" spc="0" normalizeH="0" baseline="0" noProof="0" dirty="0" smtClean="0">
                <a:ln>
                  <a:noFill/>
                </a:ln>
                <a:solidFill>
                  <a:srgbClr val="000000"/>
                </a:solidFill>
                <a:effectLst/>
                <a:uLnTx/>
                <a:uFillTx/>
                <a:latin typeface="+mj-lt"/>
                <a:ea typeface="+mn-ea"/>
                <a:cs typeface="+mn-cs"/>
              </a:rPr>
              <a:t>rtaöğretim bitirme notları</a:t>
            </a:r>
          </a:p>
          <a:p>
            <a:pPr marL="342900" lvl="0" indent="-342900" algn="just" latinLnBrk="1">
              <a:lnSpc>
                <a:spcPct val="120000"/>
              </a:lnSpc>
              <a:spcBef>
                <a:spcPct val="20000"/>
              </a:spcBef>
              <a:buFont typeface="Arial" pitchFamily="34" charset="0"/>
              <a:buChar char="•"/>
              <a:defRPr/>
            </a:pPr>
            <a:r>
              <a:rPr kumimoji="0" lang="tr-TR" sz="2400" b="1" i="0" strike="noStrike" kern="1200" cap="none" spc="0" normalizeH="0" baseline="0" noProof="0" dirty="0" smtClean="0">
                <a:ln>
                  <a:noFill/>
                </a:ln>
                <a:solidFill>
                  <a:srgbClr val="000000"/>
                </a:solidFill>
                <a:effectLst/>
                <a:uLnTx/>
                <a:uFillTx/>
                <a:latin typeface="+mj-lt"/>
                <a:ea typeface="+mn-ea"/>
                <a:cs typeface="+mn-cs"/>
              </a:rPr>
              <a:t> 9.+10.+11+12.</a:t>
            </a:r>
            <a:r>
              <a:rPr kumimoji="0" lang="tr-TR" sz="2400" b="1" i="0" strike="noStrike" kern="1200" cap="none" spc="0" normalizeH="0" noProof="0" dirty="0" smtClean="0">
                <a:ln>
                  <a:noFill/>
                </a:ln>
                <a:solidFill>
                  <a:srgbClr val="000000"/>
                </a:solidFill>
                <a:effectLst/>
                <a:uLnTx/>
                <a:uFillTx/>
                <a:latin typeface="+mj-lt"/>
                <a:ea typeface="+mn-ea"/>
                <a:cs typeface="+mn-cs"/>
              </a:rPr>
              <a:t> sınıf toplamı/4</a:t>
            </a:r>
            <a:r>
              <a:rPr lang="tr-TR" sz="2400" b="1" dirty="0" smtClean="0">
                <a:solidFill>
                  <a:srgbClr val="000000"/>
                </a:solidFill>
                <a:latin typeface="+mj-lt"/>
              </a:rPr>
              <a:t> = (Diploma Puanı) </a:t>
            </a:r>
          </a:p>
          <a:p>
            <a:pPr marL="342900" lvl="0" indent="-342900" algn="just" latinLnBrk="1">
              <a:lnSpc>
                <a:spcPct val="120000"/>
              </a:lnSpc>
              <a:spcBef>
                <a:spcPct val="20000"/>
              </a:spcBef>
              <a:buFont typeface="Arial" pitchFamily="34" charset="0"/>
              <a:buChar char="•"/>
              <a:defRPr/>
            </a:pPr>
            <a:r>
              <a:rPr kumimoji="0" lang="tr-TR" sz="2400" b="1" i="0" strike="noStrike" kern="1200" cap="none" spc="0" normalizeH="0" baseline="0" noProof="0" dirty="0" smtClean="0">
                <a:ln>
                  <a:noFill/>
                </a:ln>
                <a:solidFill>
                  <a:srgbClr val="000000"/>
                </a:solidFill>
                <a:effectLst/>
                <a:uLnTx/>
                <a:uFillTx/>
                <a:latin typeface="+mj-lt"/>
                <a:ea typeface="+mn-ea"/>
                <a:cs typeface="+mn-cs"/>
              </a:rPr>
              <a:t>Haziran</a:t>
            </a:r>
            <a:r>
              <a:rPr lang="en-US" sz="2400" b="1" dirty="0" err="1" smtClean="0">
                <a:solidFill>
                  <a:srgbClr val="000000"/>
                </a:solidFill>
                <a:latin typeface="+mj-lt"/>
              </a:rPr>
              <a:t>ın</a:t>
            </a:r>
            <a:r>
              <a:rPr lang="en-US" sz="2400" b="1" dirty="0" smtClean="0">
                <a:solidFill>
                  <a:srgbClr val="000000"/>
                </a:solidFill>
                <a:latin typeface="+mj-lt"/>
              </a:rPr>
              <a:t> son </a:t>
            </a:r>
            <a:r>
              <a:rPr lang="en-US" sz="2400" b="1" dirty="0" err="1" smtClean="0">
                <a:solidFill>
                  <a:srgbClr val="000000"/>
                </a:solidFill>
                <a:latin typeface="+mj-lt"/>
              </a:rPr>
              <a:t>haftası</a:t>
            </a:r>
            <a:r>
              <a:rPr kumimoji="0" lang="tr-TR" sz="2400" b="1" i="0" strike="noStrike" kern="1200" cap="none" spc="0" normalizeH="0" noProof="0" dirty="0" smtClean="0">
                <a:ln>
                  <a:noFill/>
                </a:ln>
                <a:solidFill>
                  <a:srgbClr val="000000"/>
                </a:solidFill>
                <a:effectLst/>
                <a:uLnTx/>
                <a:uFillTx/>
                <a:latin typeface="+mj-lt"/>
                <a:ea typeface="+mn-ea"/>
                <a:cs typeface="+mn-cs"/>
              </a:rPr>
              <a:t> –temmuz</a:t>
            </a:r>
            <a:r>
              <a:rPr kumimoji="0" lang="en-US" sz="2400" b="1" i="0" strike="noStrike" kern="1200" cap="none" spc="0" normalizeH="0" noProof="0" dirty="0" smtClean="0">
                <a:ln>
                  <a:noFill/>
                </a:ln>
                <a:solidFill>
                  <a:srgbClr val="000000"/>
                </a:solidFill>
                <a:effectLst/>
                <a:uLnTx/>
                <a:uFillTx/>
                <a:latin typeface="+mj-lt"/>
                <a:ea typeface="+mn-ea"/>
                <a:cs typeface="+mn-cs"/>
              </a:rPr>
              <a:t>un ilk </a:t>
            </a:r>
            <a:r>
              <a:rPr kumimoji="0" lang="en-US" sz="2400" b="1" i="0" strike="noStrike" kern="1200" cap="none" spc="0" normalizeH="0" noProof="0" dirty="0" err="1" smtClean="0">
                <a:ln>
                  <a:noFill/>
                </a:ln>
                <a:solidFill>
                  <a:srgbClr val="000000"/>
                </a:solidFill>
                <a:effectLst/>
                <a:uLnTx/>
                <a:uFillTx/>
                <a:latin typeface="+mj-lt"/>
                <a:ea typeface="+mn-ea"/>
                <a:cs typeface="+mn-cs"/>
              </a:rPr>
              <a:t>haftası</a:t>
            </a:r>
            <a:r>
              <a:rPr kumimoji="0" lang="en-US" sz="2400" b="1" i="0" strike="noStrike" kern="1200" cap="none" spc="0" normalizeH="0" noProof="0" dirty="0" smtClean="0">
                <a:ln>
                  <a:noFill/>
                </a:ln>
                <a:solidFill>
                  <a:srgbClr val="000000"/>
                </a:solidFill>
                <a:effectLst/>
                <a:uLnTx/>
                <a:uFillTx/>
                <a:latin typeface="+mj-lt"/>
                <a:ea typeface="+mn-ea"/>
                <a:cs typeface="+mn-cs"/>
              </a:rPr>
              <a:t>  DÖNEMİNDE </a:t>
            </a:r>
            <a:r>
              <a:rPr kumimoji="0" lang="tr-TR" sz="2400" b="1" i="0" strike="noStrike" kern="1200" cap="none" spc="0" normalizeH="0" noProof="0" dirty="0" smtClean="0">
                <a:ln>
                  <a:noFill/>
                </a:ln>
                <a:solidFill>
                  <a:srgbClr val="FF0000"/>
                </a:solidFill>
                <a:effectLst/>
                <a:uLnTx/>
                <a:uFillTx/>
                <a:latin typeface="+mj-lt"/>
                <a:ea typeface="+mn-ea"/>
                <a:cs typeface="+mn-cs"/>
                <a:hlinkClick r:id="rId2"/>
              </a:rPr>
              <a:t>https://ais.osym.gov.tr</a:t>
            </a:r>
            <a:r>
              <a:rPr kumimoji="0" lang="tr-TR" sz="2400" b="1" i="0" strike="noStrike" kern="1200" cap="none" spc="0" normalizeH="0" noProof="0" dirty="0" smtClean="0">
                <a:ln>
                  <a:noFill/>
                </a:ln>
                <a:solidFill>
                  <a:srgbClr val="FF0000"/>
                </a:solidFill>
                <a:effectLst/>
                <a:uLnTx/>
                <a:uFillTx/>
                <a:latin typeface="+mj-lt"/>
                <a:ea typeface="+mn-ea"/>
                <a:cs typeface="+mn-cs"/>
              </a:rPr>
              <a:t> </a:t>
            </a:r>
          </a:p>
          <a:p>
            <a:pPr marL="342900" lvl="0" indent="-342900" algn="just" latinLnBrk="1">
              <a:lnSpc>
                <a:spcPct val="120000"/>
              </a:lnSpc>
              <a:spcBef>
                <a:spcPct val="20000"/>
              </a:spcBef>
              <a:defRPr/>
            </a:pPr>
            <a:r>
              <a:rPr kumimoji="0" lang="tr-TR" sz="2400" b="1" i="0" strike="noStrike" kern="1200" cap="none" spc="0" normalizeH="0" noProof="0" dirty="0" smtClean="0">
                <a:ln>
                  <a:noFill/>
                </a:ln>
                <a:solidFill>
                  <a:srgbClr val="000000"/>
                </a:solidFill>
                <a:effectLst/>
                <a:uLnTx/>
                <a:uFillTx/>
                <a:latin typeface="+mj-lt"/>
                <a:ea typeface="+mn-ea"/>
                <a:cs typeface="+mn-cs"/>
              </a:rPr>
              <a:t>kontrol edilecek ve </a:t>
            </a:r>
            <a:r>
              <a:rPr kumimoji="0" lang="tr-TR" sz="2400" b="1" i="0" strike="noStrike" kern="1200" cap="none" spc="0" normalizeH="0" noProof="0" dirty="0" err="1" smtClean="0">
                <a:ln>
                  <a:noFill/>
                </a:ln>
                <a:solidFill>
                  <a:srgbClr val="000000"/>
                </a:solidFill>
                <a:effectLst/>
                <a:uLnTx/>
                <a:uFillTx/>
                <a:latin typeface="+mj-lt"/>
                <a:ea typeface="+mn-ea"/>
                <a:cs typeface="+mn-cs"/>
              </a:rPr>
              <a:t>onaylacak</a:t>
            </a:r>
            <a:endParaRPr kumimoji="0" lang="tr-TR" sz="2400" b="1" i="0" strike="noStrike" kern="1200" cap="none" spc="0" normalizeH="0" baseline="0" noProof="0" dirty="0" smtClean="0">
              <a:ln>
                <a:noFill/>
              </a:ln>
              <a:solidFill>
                <a:srgbClr val="000000"/>
              </a:solidFill>
              <a:effectLst/>
              <a:uLnTx/>
              <a:uFillTx/>
              <a:latin typeface="+mj-lt"/>
              <a:ea typeface="+mn-ea"/>
              <a:cs typeface="+mn-cs"/>
            </a:endParaRPr>
          </a:p>
          <a:p>
            <a:pPr marL="342900" marR="0" lvl="0" indent="-342900" algn="just" defTabSz="914400" rtl="0" eaLnBrk="1" fontAlgn="auto" latinLnBrk="1" hangingPunct="1">
              <a:lnSpc>
                <a:spcPct val="120000"/>
              </a:lnSpc>
              <a:spcBef>
                <a:spcPct val="20000"/>
              </a:spcBef>
              <a:spcAft>
                <a:spcPts val="0"/>
              </a:spcAft>
              <a:buClrTx/>
              <a:buSzTx/>
              <a:buFont typeface="Arial" pitchFamily="34" charset="0"/>
              <a:buChar char="•"/>
              <a:tabLst/>
              <a:defRPr/>
            </a:pPr>
            <a:r>
              <a:rPr kumimoji="0" lang="tr-TR" sz="2400" b="0" i="0" u="none" strike="noStrike" kern="1200" cap="none" spc="0" normalizeH="0" baseline="0" noProof="0" dirty="0" smtClean="0">
                <a:ln>
                  <a:noFill/>
                </a:ln>
                <a:solidFill>
                  <a:srgbClr val="000000"/>
                </a:solidFill>
                <a:effectLst/>
                <a:uLnTx/>
                <a:uFillTx/>
                <a:latin typeface="+mj-lt"/>
                <a:ea typeface="+mn-ea"/>
                <a:cs typeface="+mn-cs"/>
              </a:rPr>
              <a:t> </a:t>
            </a:r>
            <a:r>
              <a:rPr kumimoji="0" lang="tr-TR" sz="2400" b="0" i="0" u="none" strike="noStrike" kern="1200" cap="none" spc="0" normalizeH="0" baseline="0" noProof="0" dirty="0" smtClean="0">
                <a:ln>
                  <a:noFill/>
                </a:ln>
                <a:solidFill>
                  <a:srgbClr val="FF0000"/>
                </a:solidFill>
                <a:effectLst/>
                <a:uLnTx/>
                <a:uFillTx/>
                <a:latin typeface="+mj-lt"/>
                <a:ea typeface="+mn-ea"/>
                <a:cs typeface="+mn-cs"/>
              </a:rPr>
              <a:t>(</a:t>
            </a:r>
            <a:r>
              <a:rPr kumimoji="0" lang="tr-TR" sz="2400" b="1" i="0" u="none" strike="noStrike" kern="1200" cap="none" spc="0" normalizeH="0" baseline="0" noProof="0" dirty="0" smtClean="0">
                <a:ln>
                  <a:noFill/>
                </a:ln>
                <a:solidFill>
                  <a:srgbClr val="FF0000"/>
                </a:solidFill>
                <a:effectLst/>
                <a:uLnTx/>
                <a:uFillTx/>
                <a:latin typeface="+mj-lt"/>
                <a:ea typeface="+mn-ea"/>
                <a:cs typeface="+mn-cs"/>
              </a:rPr>
              <a:t>100 üzerinden diploma notu</a:t>
            </a:r>
            <a:r>
              <a:rPr kumimoji="0" lang="tr-TR" sz="2400" b="0" i="0" u="none" strike="noStrike" kern="1200" cap="none" spc="0" normalizeH="0" baseline="0" noProof="0" dirty="0" smtClean="0">
                <a:ln>
                  <a:noFill/>
                </a:ln>
                <a:solidFill>
                  <a:srgbClr val="FF0000"/>
                </a:solidFill>
                <a:effectLst/>
                <a:uLnTx/>
                <a:uFillTx/>
                <a:latin typeface="+mj-lt"/>
                <a:ea typeface="+mn-ea"/>
                <a:cs typeface="+mn-cs"/>
              </a:rPr>
              <a:t>) </a:t>
            </a:r>
            <a:r>
              <a:rPr kumimoji="0" lang="tr-TR" sz="2400" b="1" i="0" u="none" strike="noStrike" kern="1200" cap="none" spc="0" normalizeH="0" baseline="0" noProof="0" dirty="0" smtClean="0">
                <a:ln>
                  <a:noFill/>
                </a:ln>
                <a:solidFill>
                  <a:srgbClr val="3333CC"/>
                </a:solidFill>
                <a:effectLst/>
                <a:uLnTx/>
                <a:uFillTx/>
                <a:latin typeface="+mj-lt"/>
                <a:ea typeface="+mn-ea"/>
                <a:cs typeface="+mn-cs"/>
              </a:rPr>
              <a:t>5 ile çarpılarak</a:t>
            </a:r>
            <a:r>
              <a:rPr kumimoji="0" lang="tr-TR" sz="2400" b="0" i="0" u="none" strike="noStrike" kern="1200" cap="none" spc="0" normalizeH="0" baseline="0" noProof="0" dirty="0" smtClean="0">
                <a:ln>
                  <a:noFill/>
                </a:ln>
                <a:solidFill>
                  <a:srgbClr val="000000"/>
                </a:solidFill>
                <a:effectLst/>
                <a:uLnTx/>
                <a:uFillTx/>
                <a:latin typeface="+mj-lt"/>
                <a:ea typeface="+mn-ea"/>
                <a:cs typeface="+mn-cs"/>
              </a:rPr>
              <a:t> </a:t>
            </a:r>
          </a:p>
          <a:p>
            <a:pPr marL="342900" marR="0" lvl="0" indent="-342900" algn="just" defTabSz="914400" rtl="0" eaLnBrk="1" fontAlgn="auto" latinLnBrk="1" hangingPunct="1">
              <a:lnSpc>
                <a:spcPct val="120000"/>
              </a:lnSpc>
              <a:spcBef>
                <a:spcPct val="20000"/>
              </a:spcBef>
              <a:spcAft>
                <a:spcPts val="0"/>
              </a:spcAft>
              <a:buClrTx/>
              <a:buSzTx/>
              <a:buFont typeface="Arial" pitchFamily="34" charset="0"/>
              <a:buChar char="•"/>
              <a:tabLst/>
              <a:defRPr/>
            </a:pPr>
            <a:r>
              <a:rPr lang="tr-TR" sz="2400" dirty="0" smtClean="0">
                <a:solidFill>
                  <a:srgbClr val="000000"/>
                </a:solidFill>
                <a:latin typeface="+mj-lt"/>
              </a:rPr>
              <a:t> </a:t>
            </a:r>
            <a:r>
              <a:rPr kumimoji="0" lang="tr-TR" sz="2400" b="0" i="0" u="none" strike="noStrike" kern="1200" cap="none" spc="0" normalizeH="0" baseline="0" noProof="0" dirty="0" smtClean="0">
                <a:ln>
                  <a:noFill/>
                </a:ln>
                <a:solidFill>
                  <a:srgbClr val="000000"/>
                </a:solidFill>
                <a:effectLst/>
                <a:uLnTx/>
                <a:uFillTx/>
                <a:latin typeface="+mj-lt"/>
                <a:ea typeface="+mn-ea"/>
                <a:cs typeface="+mn-cs"/>
              </a:rPr>
              <a:t>Ortaöğretim Başarı Puanına (OBP) dönüştürülecektir</a:t>
            </a:r>
            <a:r>
              <a:rPr kumimoji="0" lang="tr-TR" sz="2400" b="0" i="0" u="none" strike="noStrike" kern="1200" cap="none" spc="0" normalizeH="0" baseline="0" noProof="0" dirty="0" smtClean="0">
                <a:ln>
                  <a:noFill/>
                </a:ln>
                <a:solidFill>
                  <a:srgbClr val="000000"/>
                </a:solidFill>
                <a:effectLst/>
                <a:uLnTx/>
                <a:uFillTx/>
                <a:latin typeface="+mn-lt"/>
                <a:ea typeface="+mn-ea"/>
                <a:cs typeface="+mn-cs"/>
              </a:rPr>
              <a:t>. </a:t>
            </a:r>
          </a:p>
        </p:txBody>
      </p:sp>
    </p:spTree>
    <p:extLst>
      <p:ext uri="{BB962C8B-B14F-4D97-AF65-F5344CB8AC3E}">
        <p14:creationId xmlns:p14="http://schemas.microsoft.com/office/powerpoint/2010/main" xmlns="" val="913091696"/>
      </p:ext>
    </p:extLst>
  </p:cSld>
  <p:clrMapOvr>
    <a:masterClrMapping/>
  </p:clrMapOvr>
  <p:transition>
    <p:wedg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288"/>
            <a:ext cx="7643834" cy="1143000"/>
          </a:xfrm>
        </p:spPr>
        <p:txBody>
          <a:bodyPr/>
          <a:lstStyle/>
          <a:p>
            <a:pPr algn="ctr"/>
            <a:r>
              <a:rPr lang="tr-TR" dirty="0" smtClean="0">
                <a:solidFill>
                  <a:srgbClr val="3399FF"/>
                </a:solidFill>
              </a:rPr>
              <a:t>...</a:t>
            </a:r>
            <a:endParaRPr lang="tr-TR" dirty="0">
              <a:solidFill>
                <a:srgbClr val="3399FF"/>
              </a:solidFill>
            </a:endParaRPr>
          </a:p>
        </p:txBody>
      </p:sp>
      <p:sp>
        <p:nvSpPr>
          <p:cNvPr id="3" name="Content Placeholder 2"/>
          <p:cNvSpPr>
            <a:spLocks noGrp="1"/>
          </p:cNvSpPr>
          <p:nvPr>
            <p:ph idx="1"/>
          </p:nvPr>
        </p:nvSpPr>
        <p:spPr>
          <a:xfrm>
            <a:off x="357158" y="1142984"/>
            <a:ext cx="8229600" cy="4525963"/>
          </a:xfrm>
        </p:spPr>
        <p:txBody>
          <a:bodyPr>
            <a:normAutofit fontScale="92500" lnSpcReduction="10000"/>
          </a:bodyPr>
          <a:lstStyle/>
          <a:p>
            <a:pPr lvl="0">
              <a:lnSpc>
                <a:spcPct val="120000"/>
              </a:lnSpc>
              <a:buFont typeface="Wingdings" pitchFamily="2" charset="2"/>
              <a:buChar char="v"/>
              <a:defRPr/>
            </a:pPr>
            <a:r>
              <a:rPr lang="tr-TR" sz="2000" dirty="0" smtClean="0">
                <a:solidFill>
                  <a:srgbClr val="000000"/>
                </a:solidFill>
                <a:latin typeface="+mj-lt"/>
              </a:rPr>
              <a:t>Böylece, </a:t>
            </a:r>
            <a:br>
              <a:rPr lang="tr-TR" sz="2000" dirty="0" smtClean="0">
                <a:solidFill>
                  <a:srgbClr val="000000"/>
                </a:solidFill>
                <a:latin typeface="+mj-lt"/>
              </a:rPr>
            </a:br>
            <a:r>
              <a:rPr lang="tr-TR" sz="2000" dirty="0" smtClean="0">
                <a:solidFill>
                  <a:srgbClr val="000000"/>
                </a:solidFill>
                <a:latin typeface="+mj-lt"/>
              </a:rPr>
              <a:t>            50 olan en düşük diploma notu için OBP 250 olacak, </a:t>
            </a:r>
            <a:br>
              <a:rPr lang="tr-TR" sz="2000" dirty="0" smtClean="0">
                <a:solidFill>
                  <a:srgbClr val="000000"/>
                </a:solidFill>
                <a:latin typeface="+mj-lt"/>
              </a:rPr>
            </a:br>
            <a:r>
              <a:rPr lang="tr-TR" sz="2000" dirty="0" smtClean="0">
                <a:solidFill>
                  <a:srgbClr val="000000"/>
                </a:solidFill>
                <a:latin typeface="+mj-lt"/>
              </a:rPr>
              <a:t>            100 olan en yüksek diploma notu için de OBP 500 olacaktır. 50’nin  altında olan diploma notları 50 olarak değerlendirmeye alınacak.</a:t>
            </a:r>
          </a:p>
          <a:p>
            <a:pPr lvl="0">
              <a:lnSpc>
                <a:spcPct val="120000"/>
              </a:lnSpc>
              <a:buNone/>
              <a:defRPr/>
            </a:pPr>
            <a:endParaRPr lang="tr-TR" sz="2000" dirty="0" smtClean="0">
              <a:solidFill>
                <a:srgbClr val="000000"/>
              </a:solidFill>
              <a:latin typeface="+mj-lt"/>
            </a:endParaRPr>
          </a:p>
          <a:p>
            <a:pPr lvl="0" algn="just">
              <a:lnSpc>
                <a:spcPct val="120000"/>
              </a:lnSpc>
              <a:buFont typeface="Wingdings" pitchFamily="2" charset="2"/>
              <a:buChar char="v"/>
              <a:defRPr/>
            </a:pPr>
            <a:r>
              <a:rPr lang="tr-TR" sz="2000" dirty="0" smtClean="0">
                <a:solidFill>
                  <a:srgbClr val="000000"/>
                </a:solidFill>
                <a:latin typeface="+mj-lt"/>
              </a:rPr>
              <a:t>Daha sonra bu OBP, herkes için tek katsayı olarak kullanılan  </a:t>
            </a:r>
            <a:r>
              <a:rPr lang="tr-TR" sz="2000" b="1" dirty="0" smtClean="0">
                <a:solidFill>
                  <a:srgbClr val="008000"/>
                </a:solidFill>
                <a:latin typeface="+mj-lt"/>
              </a:rPr>
              <a:t>0.12 katsayısı ile çarpılarak</a:t>
            </a:r>
            <a:r>
              <a:rPr lang="tr-TR" sz="2000" dirty="0" smtClean="0">
                <a:solidFill>
                  <a:srgbClr val="000000"/>
                </a:solidFill>
                <a:latin typeface="+mj-lt"/>
              </a:rPr>
              <a:t> okuldan gelecek net puan hesaplanacaktır.</a:t>
            </a:r>
            <a:br>
              <a:rPr lang="tr-TR" sz="2000" dirty="0" smtClean="0">
                <a:solidFill>
                  <a:srgbClr val="000000"/>
                </a:solidFill>
                <a:latin typeface="+mj-lt"/>
              </a:rPr>
            </a:br>
            <a:r>
              <a:rPr lang="tr-TR" sz="2000" dirty="0" smtClean="0">
                <a:solidFill>
                  <a:srgbClr val="000000"/>
                </a:solidFill>
                <a:latin typeface="+mj-lt"/>
              </a:rPr>
              <a:t/>
            </a:r>
            <a:br>
              <a:rPr lang="tr-TR" sz="2000" dirty="0" smtClean="0">
                <a:solidFill>
                  <a:srgbClr val="000000"/>
                </a:solidFill>
                <a:latin typeface="+mj-lt"/>
              </a:rPr>
            </a:br>
            <a:r>
              <a:rPr lang="tr-TR" sz="2000" dirty="0" smtClean="0">
                <a:solidFill>
                  <a:srgbClr val="000000"/>
                </a:solidFill>
                <a:latin typeface="+mj-lt"/>
              </a:rPr>
              <a:t>Yani okul  puanları hesaplanırken </a:t>
            </a:r>
            <a:r>
              <a:rPr lang="tr-TR" sz="2000" b="1" u="sng" dirty="0" smtClean="0">
                <a:solidFill>
                  <a:srgbClr val="000000"/>
                </a:solidFill>
                <a:latin typeface="+mj-lt"/>
              </a:rPr>
              <a:t>herkes için tek katsayı </a:t>
            </a:r>
            <a:r>
              <a:rPr lang="tr-TR" sz="2000" dirty="0" smtClean="0">
                <a:solidFill>
                  <a:srgbClr val="000000"/>
                </a:solidFill>
                <a:latin typeface="+mj-lt"/>
              </a:rPr>
              <a:t>kullanılacak.  </a:t>
            </a:r>
          </a:p>
          <a:p>
            <a:pPr lvl="0" algn="just">
              <a:lnSpc>
                <a:spcPct val="120000"/>
              </a:lnSpc>
              <a:buNone/>
              <a:defRPr/>
            </a:pPr>
            <a:r>
              <a:rPr lang="tr-TR" sz="2000" b="1" dirty="0" smtClean="0">
                <a:solidFill>
                  <a:srgbClr val="000000"/>
                </a:solidFill>
                <a:latin typeface="+mj-lt"/>
              </a:rPr>
              <a:t>    </a:t>
            </a:r>
            <a:r>
              <a:rPr lang="tr-TR" sz="2000" b="1" dirty="0" smtClean="0">
                <a:solidFill>
                  <a:srgbClr val="FF0000"/>
                </a:solidFill>
                <a:latin typeface="+mj-lt"/>
              </a:rPr>
              <a:t>Tüm öğrencilerin</a:t>
            </a:r>
            <a:r>
              <a:rPr lang="tr-TR" sz="2000" dirty="0" smtClean="0">
                <a:solidFill>
                  <a:srgbClr val="000000"/>
                </a:solidFill>
                <a:latin typeface="+mj-lt"/>
              </a:rPr>
              <a:t> OBP’si </a:t>
            </a:r>
            <a:r>
              <a:rPr lang="tr-TR" sz="4400" b="1" dirty="0" smtClean="0">
                <a:solidFill>
                  <a:srgbClr val="0033CC"/>
                </a:solidFill>
                <a:latin typeface="+mj-lt"/>
              </a:rPr>
              <a:t>0.12</a:t>
            </a:r>
            <a:r>
              <a:rPr lang="tr-TR" sz="2000" dirty="0" smtClean="0">
                <a:solidFill>
                  <a:srgbClr val="000000"/>
                </a:solidFill>
                <a:latin typeface="+mj-lt"/>
              </a:rPr>
              <a:t> katsayısı ile çarpılacak.</a:t>
            </a:r>
          </a:p>
          <a:p>
            <a:pPr lvl="0" algn="just">
              <a:lnSpc>
                <a:spcPct val="120000"/>
              </a:lnSpc>
              <a:buNone/>
              <a:defRPr/>
            </a:pPr>
            <a:r>
              <a:rPr lang="tr-TR" sz="2000" dirty="0" smtClean="0">
                <a:solidFill>
                  <a:srgbClr val="000000"/>
                </a:solidFill>
                <a:latin typeface="+mj-lt"/>
              </a:rPr>
              <a:t>Ek puan alanların OBP ayrıca </a:t>
            </a:r>
            <a:r>
              <a:rPr lang="tr-TR" sz="3200" b="1" dirty="0" smtClean="0">
                <a:solidFill>
                  <a:srgbClr val="7030A0"/>
                </a:solidFill>
                <a:latin typeface="+mj-lt"/>
              </a:rPr>
              <a:t> 0.06  </a:t>
            </a:r>
            <a:r>
              <a:rPr lang="tr-TR" sz="2000" dirty="0" smtClean="0">
                <a:solidFill>
                  <a:srgbClr val="000000"/>
                </a:solidFill>
                <a:latin typeface="+mj-lt"/>
              </a:rPr>
              <a:t>katsayısı ile çarpılarak eklenir.</a:t>
            </a:r>
          </a:p>
          <a:p>
            <a:pPr lvl="0" algn="just">
              <a:lnSpc>
                <a:spcPct val="120000"/>
              </a:lnSpc>
              <a:buNone/>
              <a:defRPr/>
            </a:pPr>
            <a:endParaRPr lang="tr-TR" sz="2000" dirty="0" smtClean="0">
              <a:solidFill>
                <a:srgbClr val="000000"/>
              </a:solidFill>
              <a:latin typeface="+mj-lt"/>
            </a:endParaRPr>
          </a:p>
          <a:p>
            <a:pPr>
              <a:buFont typeface="Wingdings" pitchFamily="2" charset="2"/>
              <a:buChar char="v"/>
            </a:pPr>
            <a:endParaRPr lang="tr-TR" sz="2000" dirty="0"/>
          </a:p>
        </p:txBody>
      </p:sp>
    </p:spTree>
    <p:extLst>
      <p:ext uri="{BB962C8B-B14F-4D97-AF65-F5344CB8AC3E}">
        <p14:creationId xmlns:p14="http://schemas.microsoft.com/office/powerpoint/2010/main" xmlns="" val="104991507"/>
      </p:ext>
    </p:extLst>
  </p:cSld>
  <p:clrMapOvr>
    <a:masterClrMapping/>
  </p:clrMapOvr>
  <p:transition>
    <p:wedg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288"/>
            <a:ext cx="7500958" cy="1143000"/>
          </a:xfrm>
        </p:spPr>
        <p:txBody>
          <a:bodyPr>
            <a:normAutofit/>
          </a:bodyPr>
          <a:lstStyle/>
          <a:p>
            <a:pPr algn="ctr"/>
            <a:r>
              <a:rPr lang="tr-TR" altLang="tr-TR" sz="4000" dirty="0" smtClean="0">
                <a:solidFill>
                  <a:srgbClr val="3399FF"/>
                </a:solidFill>
              </a:rPr>
              <a:t>Sonuç Olarak;</a:t>
            </a:r>
            <a:endParaRPr lang="tr-TR" sz="4000" dirty="0">
              <a:solidFill>
                <a:srgbClr val="3399FF"/>
              </a:solidFill>
            </a:endParaRPr>
          </a:p>
        </p:txBody>
      </p:sp>
      <p:sp>
        <p:nvSpPr>
          <p:cNvPr id="4" name="İçerik Yer Tutucusu 2"/>
          <p:cNvSpPr>
            <a:spLocks noGrp="1"/>
          </p:cNvSpPr>
          <p:nvPr>
            <p:ph idx="1"/>
          </p:nvPr>
        </p:nvSpPr>
        <p:spPr>
          <a:xfrm>
            <a:off x="357159" y="1809739"/>
            <a:ext cx="8228013" cy="3881437"/>
          </a:xfrm>
        </p:spPr>
        <p:txBody>
          <a:bodyPr>
            <a:normAutofit/>
          </a:bodyPr>
          <a:lstStyle/>
          <a:p>
            <a:pPr marL="0" indent="0">
              <a:buFont typeface="Wingdings" pitchFamily="2" charset="2"/>
              <a:buChar char="v"/>
            </a:pPr>
            <a:r>
              <a:rPr lang="tr-TR" altLang="tr-TR" sz="2000" b="1" dirty="0" smtClean="0">
                <a:solidFill>
                  <a:srgbClr val="00B0F0"/>
                </a:solidFill>
              </a:rPr>
              <a:t>	</a:t>
            </a:r>
            <a:r>
              <a:rPr lang="tr-TR" altLang="tr-TR" sz="2400" b="1" dirty="0" smtClean="0">
                <a:solidFill>
                  <a:srgbClr val="FF0000"/>
                </a:solidFill>
                <a:latin typeface="+mj-lt"/>
              </a:rPr>
              <a:t>En düşük OBP’ye sahip </a:t>
            </a:r>
            <a:r>
              <a:rPr lang="tr-TR" altLang="tr-TR" sz="2400" b="1" dirty="0" smtClean="0">
                <a:solidFill>
                  <a:srgbClr val="000000"/>
                </a:solidFill>
                <a:latin typeface="+mj-lt"/>
              </a:rPr>
              <a:t>bir öğrenciye okuldan</a:t>
            </a:r>
            <a:r>
              <a:rPr lang="tr-TR" altLang="tr-TR" sz="2400" dirty="0" smtClean="0">
                <a:solidFill>
                  <a:srgbClr val="000000"/>
                </a:solidFill>
                <a:latin typeface="+mj-lt"/>
              </a:rPr>
              <a:t> </a:t>
            </a:r>
            <a:r>
              <a:rPr lang="tr-TR" altLang="tr-TR" sz="2400" b="1" dirty="0" smtClean="0">
                <a:solidFill>
                  <a:srgbClr val="00B0F0"/>
                </a:solidFill>
                <a:latin typeface="+mj-lt"/>
              </a:rPr>
              <a:t>30 puan</a:t>
            </a:r>
            <a:r>
              <a:rPr lang="tr-TR" altLang="tr-TR" sz="2400" dirty="0" smtClean="0">
                <a:solidFill>
                  <a:srgbClr val="000000"/>
                </a:solidFill>
                <a:latin typeface="+mj-lt"/>
              </a:rPr>
              <a:t>  </a:t>
            </a:r>
          </a:p>
          <a:p>
            <a:pPr marL="0" indent="0">
              <a:buNone/>
            </a:pPr>
            <a:r>
              <a:rPr lang="tr-TR" altLang="tr-TR" sz="2400" dirty="0" smtClean="0">
                <a:solidFill>
                  <a:srgbClr val="000000"/>
                </a:solidFill>
                <a:latin typeface="+mj-lt"/>
              </a:rPr>
              <a:t>          (0.12 x 250=30) gelirken</a:t>
            </a:r>
          </a:p>
          <a:p>
            <a:pPr marL="0" indent="0">
              <a:buFont typeface="Wingdings" pitchFamily="2" charset="2"/>
              <a:buChar char="v"/>
            </a:pPr>
            <a:endParaRPr lang="tr-TR" altLang="tr-TR" sz="2400" dirty="0" smtClean="0">
              <a:solidFill>
                <a:srgbClr val="000000"/>
              </a:solidFill>
              <a:latin typeface="+mj-lt"/>
            </a:endParaRPr>
          </a:p>
          <a:p>
            <a:pPr marL="0" indent="0">
              <a:buNone/>
            </a:pPr>
            <a:endParaRPr lang="tr-TR" altLang="tr-TR" sz="2400" dirty="0" smtClean="0">
              <a:solidFill>
                <a:srgbClr val="000000"/>
              </a:solidFill>
              <a:latin typeface="+mj-lt"/>
            </a:endParaRPr>
          </a:p>
          <a:p>
            <a:pPr marL="0" indent="0">
              <a:buClr>
                <a:srgbClr val="3399FF"/>
              </a:buClr>
              <a:buFont typeface="Wingdings" pitchFamily="2" charset="2"/>
              <a:buChar char="v"/>
            </a:pPr>
            <a:r>
              <a:rPr lang="tr-TR" altLang="tr-TR" sz="2400" b="1" dirty="0" smtClean="0">
                <a:solidFill>
                  <a:srgbClr val="FF0000"/>
                </a:solidFill>
                <a:latin typeface="+mj-lt"/>
              </a:rPr>
              <a:t>         En yüksek OBP’ye sahip</a:t>
            </a:r>
            <a:r>
              <a:rPr lang="tr-TR" altLang="tr-TR" sz="2400" b="1" dirty="0" smtClean="0">
                <a:solidFill>
                  <a:srgbClr val="000000"/>
                </a:solidFill>
                <a:latin typeface="+mj-lt"/>
              </a:rPr>
              <a:t> bir öğrenciye okuldan </a:t>
            </a:r>
            <a:r>
              <a:rPr lang="tr-TR" altLang="tr-TR" sz="2400" b="1" dirty="0" smtClean="0">
                <a:solidFill>
                  <a:srgbClr val="00B0F0"/>
                </a:solidFill>
                <a:latin typeface="+mj-lt"/>
              </a:rPr>
              <a:t>60  puan </a:t>
            </a:r>
          </a:p>
          <a:p>
            <a:pPr marL="0" indent="0">
              <a:buNone/>
            </a:pPr>
            <a:r>
              <a:rPr lang="tr-TR" altLang="tr-TR" sz="2400" b="1" dirty="0" smtClean="0">
                <a:solidFill>
                  <a:srgbClr val="00B0F0"/>
                </a:solidFill>
                <a:latin typeface="+mj-lt"/>
              </a:rPr>
              <a:t>           </a:t>
            </a:r>
            <a:r>
              <a:rPr lang="tr-TR" altLang="tr-TR" sz="2400" dirty="0" smtClean="0">
                <a:solidFill>
                  <a:srgbClr val="000000"/>
                </a:solidFill>
                <a:latin typeface="+mj-lt"/>
              </a:rPr>
              <a:t>(0.12 x 500= 60) gelecek.</a:t>
            </a:r>
          </a:p>
          <a:p>
            <a:pPr marL="0" indent="0">
              <a:buFont typeface="Wingdings" pitchFamily="2" charset="2"/>
              <a:buNone/>
            </a:pPr>
            <a:endParaRPr lang="tr-TR" altLang="tr-TR" sz="2400" dirty="0" smtClean="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288"/>
            <a:ext cx="7572396" cy="1143000"/>
          </a:xfrm>
        </p:spPr>
        <p:txBody>
          <a:bodyPr>
            <a:normAutofit/>
          </a:bodyPr>
          <a:lstStyle/>
          <a:p>
            <a:pPr algn="ctr"/>
            <a:r>
              <a:rPr lang="tr-TR" altLang="tr-TR" dirty="0" smtClean="0">
                <a:solidFill>
                  <a:srgbClr val="3399FF"/>
                </a:solidFill>
              </a:rPr>
              <a:t>...</a:t>
            </a:r>
            <a:endParaRPr lang="tr-TR" dirty="0">
              <a:solidFill>
                <a:srgbClr val="3399FF"/>
              </a:solidFill>
            </a:endParaRPr>
          </a:p>
        </p:txBody>
      </p:sp>
      <p:sp>
        <p:nvSpPr>
          <p:cNvPr id="4" name="İçerik Yer Tutucusu 2"/>
          <p:cNvSpPr>
            <a:spLocks noGrp="1"/>
          </p:cNvSpPr>
          <p:nvPr>
            <p:ph idx="1"/>
          </p:nvPr>
        </p:nvSpPr>
        <p:spPr>
          <a:xfrm>
            <a:off x="2285984" y="1904990"/>
            <a:ext cx="6357982" cy="3333773"/>
          </a:xfrm>
        </p:spPr>
        <p:txBody>
          <a:bodyPr>
            <a:noAutofit/>
          </a:bodyPr>
          <a:lstStyle/>
          <a:p>
            <a:pPr algn="just" eaLnBrk="1" hangingPunct="1">
              <a:lnSpc>
                <a:spcPct val="150000"/>
              </a:lnSpc>
              <a:buClr>
                <a:srgbClr val="3399FF"/>
              </a:buClr>
              <a:buFont typeface="Wingdings" pitchFamily="2" charset="2"/>
              <a:buChar char="v"/>
              <a:defRPr/>
            </a:pPr>
            <a:r>
              <a:rPr lang="tr-TR" sz="2000" dirty="0" smtClean="0">
                <a:solidFill>
                  <a:srgbClr val="000000"/>
                </a:solidFill>
                <a:latin typeface="+mj-lt"/>
              </a:rPr>
              <a:t>OBP sisteminde </a:t>
            </a:r>
            <a:r>
              <a:rPr lang="tr-TR" sz="2000" b="1" dirty="0" smtClean="0">
                <a:solidFill>
                  <a:srgbClr val="800000"/>
                </a:solidFill>
                <a:latin typeface="+mj-lt"/>
              </a:rPr>
              <a:t>okul birincisine direkt 60   puan gelmeyecek</a:t>
            </a:r>
            <a:r>
              <a:rPr lang="tr-TR" sz="2000" dirty="0" smtClean="0">
                <a:solidFill>
                  <a:srgbClr val="000000"/>
                </a:solidFill>
                <a:latin typeface="+mj-lt"/>
              </a:rPr>
              <a:t>. Okul birincisi de olsa diploma notu diğerleri gibi önce 5 ile çarpılacak, daha      sonra çıkan sayıda 0.12 katsayısı ile çarpılacak.</a:t>
            </a:r>
          </a:p>
          <a:p>
            <a:pPr eaLnBrk="1" hangingPunct="1">
              <a:lnSpc>
                <a:spcPct val="150000"/>
              </a:lnSpc>
              <a:buClr>
                <a:srgbClr val="3399FF"/>
              </a:buClr>
              <a:buFont typeface="Wingdings" pitchFamily="2" charset="2"/>
              <a:buChar char="v"/>
              <a:defRPr/>
            </a:pPr>
            <a:endParaRPr lang="tr-TR" sz="2000" dirty="0" smtClean="0">
              <a:solidFill>
                <a:srgbClr val="000000"/>
              </a:solidFill>
            </a:endParaRPr>
          </a:p>
          <a:p>
            <a:pPr marL="0" indent="0" eaLnBrk="1" hangingPunct="1">
              <a:lnSpc>
                <a:spcPct val="150000"/>
              </a:lnSpc>
              <a:buClr>
                <a:srgbClr val="3399FF"/>
              </a:buClr>
              <a:buFont typeface="Wingdings" pitchFamily="2" charset="2"/>
              <a:buChar char="v"/>
              <a:defRPr/>
            </a:pPr>
            <a:endParaRPr lang="tr-TR" sz="2000" dirty="0" smtClean="0"/>
          </a:p>
        </p:txBody>
      </p:sp>
      <p:pic>
        <p:nvPicPr>
          <p:cNvPr id="1026" name="Picture 2" descr="C:\Users\arsi\Desktop\1281-duyuru.png"/>
          <p:cNvPicPr>
            <a:picLocks noChangeAspect="1" noChangeArrowheads="1"/>
          </p:cNvPicPr>
          <p:nvPr/>
        </p:nvPicPr>
        <p:blipFill>
          <a:blip r:embed="rId2" cstate="print"/>
          <a:srcRect/>
          <a:stretch>
            <a:fillRect/>
          </a:stretch>
        </p:blipFill>
        <p:spPr bwMode="auto">
          <a:xfrm>
            <a:off x="357158" y="1904990"/>
            <a:ext cx="2017714" cy="2690285"/>
          </a:xfrm>
          <a:prstGeom prst="rect">
            <a:avLst/>
          </a:prstGeom>
          <a:noFill/>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720080"/>
          </a:xfrm>
        </p:spPr>
        <p:txBody>
          <a:bodyPr>
            <a:normAutofit/>
          </a:bodyPr>
          <a:lstStyle/>
          <a:p>
            <a:pPr algn="ctr"/>
            <a:r>
              <a:rPr lang="tr-TR" altLang="tr-TR" sz="3000" dirty="0" smtClean="0">
                <a:solidFill>
                  <a:srgbClr val="3399FF"/>
                </a:solidFill>
              </a:rPr>
              <a:t>Yerleştirme Puanları Nasıl Hesaplanacak? </a:t>
            </a:r>
            <a:endParaRPr lang="tr-TR" sz="3000" dirty="0">
              <a:solidFill>
                <a:srgbClr val="3399FF"/>
              </a:solidFill>
            </a:endParaRPr>
          </a:p>
        </p:txBody>
      </p:sp>
      <p:sp>
        <p:nvSpPr>
          <p:cNvPr id="4" name="Rectangle 3"/>
          <p:cNvSpPr txBox="1">
            <a:spLocks noChangeArrowheads="1"/>
          </p:cNvSpPr>
          <p:nvPr/>
        </p:nvSpPr>
        <p:spPr>
          <a:xfrm>
            <a:off x="142844" y="1844824"/>
            <a:ext cx="9001156" cy="4441696"/>
          </a:xfrm>
          <a:prstGeom prst="rect">
            <a:avLst/>
          </a:prstGeom>
        </p:spPr>
        <p:txBody>
          <a:bodyPr vert="horz" lIns="91440" tIns="45720" rIns="91440" bIns="45720" rtlCol="0">
            <a:normAutofit fontScale="70000" lnSpcReduction="20000"/>
          </a:bodyPr>
          <a:lstStyle/>
          <a:p>
            <a:pPr marL="342900" lvl="0" indent="-342900" latinLnBrk="1">
              <a:lnSpc>
                <a:spcPct val="110000"/>
              </a:lnSpc>
              <a:spcBef>
                <a:spcPct val="20000"/>
              </a:spcBef>
              <a:buClr>
                <a:srgbClr val="3399FF"/>
              </a:buClr>
              <a:buFont typeface="Wingdings" pitchFamily="2" charset="2"/>
              <a:buChar char="v"/>
              <a:defRPr/>
            </a:pPr>
            <a:r>
              <a:rPr kumimoji="0" lang="tr-TR" sz="2200" b="1" i="0" u="none" strike="noStrike" kern="1200" cap="none" spc="0" normalizeH="0" baseline="0" noProof="0" dirty="0" smtClean="0">
                <a:ln>
                  <a:noFill/>
                </a:ln>
                <a:solidFill>
                  <a:srgbClr val="000000"/>
                </a:solidFill>
                <a:effectLst/>
                <a:uLnTx/>
                <a:uFillTx/>
                <a:latin typeface="+mj-lt"/>
                <a:ea typeface="+mn-ea"/>
                <a:cs typeface="+mn-cs"/>
              </a:rPr>
              <a:t>Yerleştirme puanları hesaplanırken, Ortaöğretim Başarı Puanı (OBP) </a:t>
            </a:r>
            <a:r>
              <a:rPr kumimoji="0" lang="tr-TR" sz="2200" b="1" i="0" u="none" strike="noStrike" kern="1200" cap="none" spc="0" normalizeH="0" baseline="0" noProof="0" dirty="0" smtClean="0">
                <a:ln>
                  <a:noFill/>
                </a:ln>
                <a:solidFill>
                  <a:srgbClr val="FF0000"/>
                </a:solidFill>
                <a:effectLst/>
                <a:uLnTx/>
                <a:uFillTx/>
                <a:latin typeface="+mj-lt"/>
                <a:ea typeface="+mn-ea"/>
                <a:cs typeface="+mn-cs"/>
              </a:rPr>
              <a:t>0,12</a:t>
            </a:r>
            <a:r>
              <a:rPr kumimoji="0" lang="tr-TR" sz="2200" b="1" i="0" u="none" strike="noStrike" kern="1200" cap="none" spc="0" normalizeH="0" baseline="0" noProof="0" dirty="0" smtClean="0">
                <a:ln>
                  <a:noFill/>
                </a:ln>
                <a:solidFill>
                  <a:srgbClr val="000000"/>
                </a:solidFill>
                <a:effectLst/>
                <a:uLnTx/>
                <a:uFillTx/>
                <a:latin typeface="+mj-lt"/>
                <a:ea typeface="+mn-ea"/>
                <a:cs typeface="+mn-cs"/>
              </a:rPr>
              <a:t> ile çarpılarak sınav puanlarına (YGS ve LYS puanları) eklenecektir.</a:t>
            </a:r>
            <a:br>
              <a:rPr kumimoji="0" lang="tr-TR" sz="2200" b="1" i="0" u="none" strike="noStrike" kern="1200" cap="none" spc="0" normalizeH="0" baseline="0" noProof="0" dirty="0" smtClean="0">
                <a:ln>
                  <a:noFill/>
                </a:ln>
                <a:solidFill>
                  <a:srgbClr val="000000"/>
                </a:solidFill>
                <a:effectLst/>
                <a:uLnTx/>
                <a:uFillTx/>
                <a:latin typeface="+mj-lt"/>
                <a:ea typeface="+mn-ea"/>
                <a:cs typeface="+mn-cs"/>
              </a:rPr>
            </a:br>
            <a:r>
              <a:rPr kumimoji="0" lang="tr-TR" sz="2200" b="1" i="0" u="none" strike="noStrike" kern="1200" cap="none" spc="0" normalizeH="0" baseline="0" noProof="0" dirty="0" smtClean="0">
                <a:ln>
                  <a:noFill/>
                </a:ln>
                <a:solidFill>
                  <a:srgbClr val="000000"/>
                </a:solidFill>
                <a:effectLst/>
                <a:uLnTx/>
                <a:uFillTx/>
                <a:latin typeface="+mj-lt"/>
                <a:ea typeface="+mn-ea"/>
                <a:cs typeface="+mn-cs"/>
              </a:rPr>
              <a:t/>
            </a:r>
            <a:br>
              <a:rPr kumimoji="0" lang="tr-TR" sz="2200" b="1" i="0" u="none" strike="noStrike" kern="1200" cap="none" spc="0" normalizeH="0" baseline="0" noProof="0" dirty="0" smtClean="0">
                <a:ln>
                  <a:noFill/>
                </a:ln>
                <a:solidFill>
                  <a:srgbClr val="000000"/>
                </a:solidFill>
                <a:effectLst/>
                <a:uLnTx/>
                <a:uFillTx/>
                <a:latin typeface="+mj-lt"/>
                <a:ea typeface="+mn-ea"/>
                <a:cs typeface="+mn-cs"/>
              </a:rPr>
            </a:br>
            <a:r>
              <a:rPr kumimoji="0" lang="tr-TR" sz="2200" b="1" i="0" u="none" strike="noStrike" kern="1200" cap="none" spc="0" normalizeH="0" baseline="0" noProof="0" smtClean="0">
                <a:ln>
                  <a:noFill/>
                </a:ln>
                <a:solidFill>
                  <a:srgbClr val="FF0000"/>
                </a:solidFill>
                <a:effectLst/>
                <a:uLnTx/>
                <a:uFillTx/>
                <a:latin typeface="+mj-lt"/>
                <a:ea typeface="+mn-ea"/>
                <a:cs typeface="+mn-cs"/>
              </a:rPr>
              <a:t>Y-TYT </a:t>
            </a:r>
            <a:r>
              <a:rPr kumimoji="0" lang="tr-TR" sz="2200" b="1" i="0" u="none" strike="noStrike" kern="1200" cap="none" spc="0" normalizeH="0" baseline="0" noProof="0" smtClean="0">
                <a:ln>
                  <a:noFill/>
                </a:ln>
                <a:solidFill>
                  <a:srgbClr val="000000"/>
                </a:solidFill>
                <a:effectLst/>
                <a:uLnTx/>
                <a:uFillTx/>
                <a:latin typeface="+mj-lt"/>
                <a:ea typeface="+mn-ea"/>
                <a:cs typeface="+mn-cs"/>
              </a:rPr>
              <a:t>    = </a:t>
            </a:r>
            <a:r>
              <a:rPr lang="tr-TR" sz="2200" b="1" dirty="0" smtClean="0">
                <a:solidFill>
                  <a:srgbClr val="000000"/>
                </a:solidFill>
                <a:latin typeface="+mj-lt"/>
              </a:rPr>
              <a:t>TYT</a:t>
            </a:r>
            <a:r>
              <a:rPr kumimoji="0" lang="tr-TR" sz="2200" b="1" i="0" u="none" strike="noStrike" kern="1200" cap="none" spc="0" normalizeH="0" baseline="0" noProof="0" dirty="0" smtClean="0">
                <a:ln>
                  <a:noFill/>
                </a:ln>
                <a:solidFill>
                  <a:srgbClr val="000000"/>
                </a:solidFill>
                <a:effectLst/>
                <a:uLnTx/>
                <a:uFillTx/>
                <a:latin typeface="+mj-lt"/>
                <a:ea typeface="+mn-ea"/>
                <a:cs typeface="+mn-cs"/>
              </a:rPr>
              <a:t> + (0,12 x OBP)</a:t>
            </a:r>
          </a:p>
          <a:p>
            <a:pPr marL="342900" lvl="0" indent="-342900" latinLnBrk="1">
              <a:lnSpc>
                <a:spcPct val="110000"/>
              </a:lnSpc>
              <a:spcBef>
                <a:spcPct val="20000"/>
              </a:spcBef>
              <a:buClr>
                <a:srgbClr val="3399FF"/>
              </a:buClr>
              <a:buFont typeface="Wingdings" pitchFamily="2" charset="2"/>
              <a:buChar char="v"/>
              <a:defRPr/>
            </a:pPr>
            <a:r>
              <a:rPr kumimoji="0" lang="tr-TR" sz="2200" b="1" i="0" u="none" strike="noStrike" kern="1200" cap="none" spc="0" normalizeH="0" baseline="0" noProof="0" dirty="0" smtClean="0">
                <a:ln>
                  <a:noFill/>
                </a:ln>
                <a:solidFill>
                  <a:srgbClr val="FF0000"/>
                </a:solidFill>
                <a:effectLst/>
                <a:uLnTx/>
                <a:uFillTx/>
                <a:latin typeface="+mj-lt"/>
                <a:ea typeface="+mn-ea"/>
                <a:cs typeface="+mn-cs"/>
              </a:rPr>
              <a:t/>
            </a:r>
            <a:br>
              <a:rPr kumimoji="0" lang="tr-TR" sz="2200" b="1" i="0" u="none" strike="noStrike" kern="1200" cap="none" spc="0" normalizeH="0" baseline="0" noProof="0" dirty="0" smtClean="0">
                <a:ln>
                  <a:noFill/>
                </a:ln>
                <a:solidFill>
                  <a:srgbClr val="FF0000"/>
                </a:solidFill>
                <a:effectLst/>
                <a:uLnTx/>
                <a:uFillTx/>
                <a:latin typeface="+mj-lt"/>
                <a:ea typeface="+mn-ea"/>
                <a:cs typeface="+mn-cs"/>
              </a:rPr>
            </a:br>
            <a:r>
              <a:rPr kumimoji="0" lang="tr-TR" sz="2200" b="1" i="0" u="none" strike="noStrike" kern="1200" cap="none" spc="0" normalizeH="0" baseline="0" noProof="0" dirty="0" smtClean="0">
                <a:ln>
                  <a:noFill/>
                </a:ln>
                <a:solidFill>
                  <a:srgbClr val="FF0000"/>
                </a:solidFill>
                <a:effectLst/>
                <a:uLnTx/>
                <a:uFillTx/>
                <a:latin typeface="+mj-lt"/>
                <a:ea typeface="+mn-ea"/>
                <a:cs typeface="+mn-cs"/>
              </a:rPr>
              <a:t>Y-SAY</a:t>
            </a:r>
            <a:r>
              <a:rPr kumimoji="0" lang="tr-TR" sz="2200" b="1" i="0" u="none" strike="noStrike" kern="1200" cap="none" spc="0" normalizeH="0" noProof="0" dirty="0" smtClean="0">
                <a:ln>
                  <a:noFill/>
                </a:ln>
                <a:solidFill>
                  <a:srgbClr val="FF0000"/>
                </a:solidFill>
                <a:effectLst/>
                <a:uLnTx/>
                <a:uFillTx/>
                <a:latin typeface="+mj-lt"/>
                <a:ea typeface="+mn-ea"/>
                <a:cs typeface="+mn-cs"/>
              </a:rPr>
              <a:t>  </a:t>
            </a:r>
            <a:r>
              <a:rPr kumimoji="0" lang="tr-TR" sz="2200" b="1" i="0" u="none" strike="noStrike" kern="1200" cap="none" spc="0" normalizeH="0" baseline="0" noProof="0" dirty="0" smtClean="0">
                <a:ln>
                  <a:noFill/>
                </a:ln>
                <a:solidFill>
                  <a:srgbClr val="FF0000"/>
                </a:solidFill>
                <a:effectLst/>
                <a:uLnTx/>
                <a:uFillTx/>
                <a:latin typeface="+mj-lt"/>
                <a:ea typeface="+mn-ea"/>
                <a:cs typeface="+mn-cs"/>
              </a:rPr>
              <a:t> </a:t>
            </a:r>
            <a:r>
              <a:rPr kumimoji="0" lang="tr-TR" sz="2200" b="1" i="0" u="none" strike="noStrike" kern="1200" cap="none" spc="0" normalizeH="0" baseline="0" noProof="0" dirty="0" smtClean="0">
                <a:ln>
                  <a:noFill/>
                </a:ln>
                <a:solidFill>
                  <a:srgbClr val="000000"/>
                </a:solidFill>
                <a:effectLst/>
                <a:uLnTx/>
                <a:uFillTx/>
                <a:latin typeface="+mj-lt"/>
                <a:ea typeface="+mn-ea"/>
                <a:cs typeface="+mn-cs"/>
              </a:rPr>
              <a:t>= </a:t>
            </a:r>
            <a:r>
              <a:rPr lang="tr-TR" sz="2200" b="1" dirty="0" smtClean="0">
                <a:solidFill>
                  <a:srgbClr val="000000"/>
                </a:solidFill>
                <a:latin typeface="+mj-lt"/>
              </a:rPr>
              <a:t>TYT + </a:t>
            </a:r>
            <a:r>
              <a:rPr kumimoji="0" lang="tr-TR" sz="2200" b="1" i="0" u="none" strike="noStrike" kern="1200" cap="none" spc="0" normalizeH="0" baseline="0" noProof="0" dirty="0" smtClean="0">
                <a:ln>
                  <a:noFill/>
                </a:ln>
                <a:solidFill>
                  <a:srgbClr val="000000"/>
                </a:solidFill>
                <a:effectLst/>
                <a:uLnTx/>
                <a:uFillTx/>
                <a:latin typeface="+mj-lt"/>
                <a:ea typeface="+mn-ea"/>
                <a:cs typeface="+mn-cs"/>
              </a:rPr>
              <a:t>AYT</a:t>
            </a:r>
            <a:r>
              <a:rPr kumimoji="0" lang="tr-TR" sz="2200" b="1" i="0" u="none" strike="noStrike" kern="1200" cap="none" spc="0" normalizeH="0" noProof="0" dirty="0" smtClean="0">
                <a:ln>
                  <a:noFill/>
                </a:ln>
                <a:solidFill>
                  <a:srgbClr val="000000"/>
                </a:solidFill>
                <a:effectLst/>
                <a:uLnTx/>
                <a:uFillTx/>
                <a:latin typeface="+mj-lt"/>
                <a:ea typeface="+mn-ea"/>
                <a:cs typeface="+mn-cs"/>
              </a:rPr>
              <a:t> </a:t>
            </a:r>
            <a:r>
              <a:rPr kumimoji="0" lang="tr-TR" sz="2200" b="1" i="0" u="sng" strike="noStrike" kern="1200" cap="none" spc="0" normalizeH="0" noProof="0" dirty="0" smtClean="0">
                <a:ln>
                  <a:noFill/>
                </a:ln>
                <a:solidFill>
                  <a:srgbClr val="000000"/>
                </a:solidFill>
                <a:effectLst/>
                <a:uLnTx/>
                <a:uFillTx/>
                <a:latin typeface="+mj-lt"/>
                <a:ea typeface="+mn-ea"/>
                <a:cs typeface="+mn-cs"/>
              </a:rPr>
              <a:t>( Matematik</a:t>
            </a:r>
            <a:r>
              <a:rPr lang="tr-TR" sz="2200" b="1" u="sng" dirty="0" smtClean="0">
                <a:solidFill>
                  <a:srgbClr val="000000"/>
                </a:solidFill>
              </a:rPr>
              <a:t> </a:t>
            </a:r>
            <a:r>
              <a:rPr lang="tr-TR" sz="2200" b="1" u="sng" dirty="0" smtClean="0">
                <a:solidFill>
                  <a:srgbClr val="000000"/>
                </a:solidFill>
                <a:latin typeface="+mj-lt"/>
              </a:rPr>
              <a:t>Testi </a:t>
            </a:r>
            <a:r>
              <a:rPr kumimoji="0" lang="tr-TR" sz="2200" b="1" i="0" u="sng" strike="noStrike" kern="1200" cap="none" spc="0" normalizeH="0" noProof="0" dirty="0" smtClean="0">
                <a:ln>
                  <a:noFill/>
                </a:ln>
                <a:solidFill>
                  <a:srgbClr val="000000"/>
                </a:solidFill>
                <a:effectLst/>
                <a:uLnTx/>
                <a:uFillTx/>
                <a:latin typeface="+mj-lt"/>
                <a:ea typeface="+mn-ea"/>
                <a:cs typeface="+mn-cs"/>
              </a:rPr>
              <a:t>+ Fen Testi)</a:t>
            </a:r>
            <a:r>
              <a:rPr kumimoji="0" lang="tr-TR" sz="2200" b="1" i="0" u="sng" strike="noStrike" kern="1200" cap="none" spc="0" normalizeH="0" baseline="0" noProof="0" dirty="0" smtClean="0">
                <a:ln>
                  <a:noFill/>
                </a:ln>
                <a:solidFill>
                  <a:srgbClr val="000000"/>
                </a:solidFill>
                <a:effectLst/>
                <a:uLnTx/>
                <a:uFillTx/>
                <a:latin typeface="+mj-lt"/>
                <a:ea typeface="+mn-ea"/>
                <a:cs typeface="+mn-cs"/>
              </a:rPr>
              <a:t> </a:t>
            </a:r>
            <a:r>
              <a:rPr kumimoji="0" lang="tr-TR" sz="2200" b="1" i="0" u="none" strike="noStrike" kern="1200" cap="none" spc="0" normalizeH="0" baseline="0" noProof="0" dirty="0" smtClean="0">
                <a:ln>
                  <a:noFill/>
                </a:ln>
                <a:solidFill>
                  <a:srgbClr val="000000"/>
                </a:solidFill>
                <a:effectLst/>
                <a:uLnTx/>
                <a:uFillTx/>
                <a:latin typeface="+mj-lt"/>
                <a:ea typeface="+mn-ea"/>
                <a:cs typeface="+mn-cs"/>
              </a:rPr>
              <a:t>+ (0,12 x OBP)</a:t>
            </a:r>
          </a:p>
          <a:p>
            <a:pPr marL="342900" lvl="0" indent="-342900" latinLnBrk="1">
              <a:lnSpc>
                <a:spcPct val="110000"/>
              </a:lnSpc>
              <a:spcBef>
                <a:spcPct val="20000"/>
              </a:spcBef>
              <a:buClr>
                <a:srgbClr val="3399FF"/>
              </a:buClr>
              <a:buFont typeface="Wingdings" pitchFamily="2" charset="2"/>
              <a:buChar char="v"/>
              <a:defRPr/>
            </a:pPr>
            <a:r>
              <a:rPr kumimoji="0" lang="tr-TR" sz="2200" b="1" i="0" u="none" strike="noStrike" kern="1200" cap="none" spc="0" normalizeH="0" baseline="0" noProof="0" dirty="0" smtClean="0">
                <a:ln>
                  <a:noFill/>
                </a:ln>
                <a:solidFill>
                  <a:srgbClr val="000000"/>
                </a:solidFill>
                <a:effectLst/>
                <a:uLnTx/>
                <a:uFillTx/>
                <a:latin typeface="+mj-lt"/>
                <a:ea typeface="+mn-ea"/>
                <a:cs typeface="+mn-cs"/>
              </a:rPr>
              <a:t/>
            </a:r>
            <a:br>
              <a:rPr kumimoji="0" lang="tr-TR" sz="2200" b="1" i="0" u="none" strike="noStrike" kern="1200" cap="none" spc="0" normalizeH="0" baseline="0" noProof="0" dirty="0" smtClean="0">
                <a:ln>
                  <a:noFill/>
                </a:ln>
                <a:solidFill>
                  <a:srgbClr val="000000"/>
                </a:solidFill>
                <a:effectLst/>
                <a:uLnTx/>
                <a:uFillTx/>
                <a:latin typeface="+mj-lt"/>
                <a:ea typeface="+mn-ea"/>
                <a:cs typeface="+mn-cs"/>
              </a:rPr>
            </a:br>
            <a:r>
              <a:rPr kumimoji="0" lang="tr-TR" sz="2200" b="1" i="0" u="none" strike="noStrike" kern="1200" cap="none" spc="0" normalizeH="0" baseline="0" noProof="0" dirty="0" smtClean="0">
                <a:ln>
                  <a:noFill/>
                </a:ln>
                <a:solidFill>
                  <a:srgbClr val="FF0000"/>
                </a:solidFill>
                <a:effectLst/>
                <a:uLnTx/>
                <a:uFillTx/>
                <a:latin typeface="+mj-lt"/>
                <a:ea typeface="+mn-ea"/>
                <a:cs typeface="+mn-cs"/>
              </a:rPr>
              <a:t>Y-EA </a:t>
            </a:r>
            <a:r>
              <a:rPr kumimoji="0" lang="tr-TR" sz="2200" b="1" i="0" u="none" strike="noStrike" kern="1200" cap="none" spc="0" normalizeH="0" baseline="0" noProof="0" dirty="0" smtClean="0">
                <a:ln>
                  <a:noFill/>
                </a:ln>
                <a:solidFill>
                  <a:srgbClr val="000000"/>
                </a:solidFill>
                <a:effectLst/>
                <a:uLnTx/>
                <a:uFillTx/>
                <a:latin typeface="+mj-lt"/>
                <a:ea typeface="+mn-ea"/>
                <a:cs typeface="+mn-cs"/>
              </a:rPr>
              <a:t>    = TYT+</a:t>
            </a:r>
            <a:r>
              <a:rPr kumimoji="0" lang="tr-TR" sz="2200" b="1" i="0" u="none" strike="noStrike" kern="1200" cap="none" spc="0" normalizeH="0" noProof="0" dirty="0" smtClean="0">
                <a:ln>
                  <a:noFill/>
                </a:ln>
                <a:solidFill>
                  <a:srgbClr val="000000"/>
                </a:solidFill>
                <a:effectLst/>
                <a:uLnTx/>
                <a:uFillTx/>
                <a:latin typeface="+mj-lt"/>
                <a:ea typeface="+mn-ea"/>
                <a:cs typeface="+mn-cs"/>
              </a:rPr>
              <a:t> AYT  </a:t>
            </a:r>
            <a:r>
              <a:rPr kumimoji="0" lang="tr-TR" sz="2200" b="1" i="0" u="sng" strike="noStrike" kern="1200" cap="none" spc="0" normalizeH="0" noProof="0" dirty="0" smtClean="0">
                <a:ln>
                  <a:noFill/>
                </a:ln>
                <a:solidFill>
                  <a:srgbClr val="000000"/>
                </a:solidFill>
                <a:effectLst/>
                <a:uLnTx/>
                <a:uFillTx/>
                <a:latin typeface="+mj-lt"/>
                <a:ea typeface="+mn-ea"/>
                <a:cs typeface="+mn-cs"/>
              </a:rPr>
              <a:t>(</a:t>
            </a:r>
            <a:r>
              <a:rPr lang="tr-TR" sz="2200" b="1" u="sng" dirty="0" smtClean="0">
                <a:solidFill>
                  <a:srgbClr val="000000"/>
                </a:solidFill>
                <a:latin typeface="+mj-lt"/>
              </a:rPr>
              <a:t>Matematik Testi</a:t>
            </a:r>
            <a:r>
              <a:rPr kumimoji="0" lang="tr-TR" sz="2200" b="1" i="0" u="sng" strike="noStrike" kern="1200" cap="none" spc="0" normalizeH="0" baseline="0" noProof="0" dirty="0" smtClean="0">
                <a:ln>
                  <a:noFill/>
                </a:ln>
                <a:solidFill>
                  <a:srgbClr val="000000"/>
                </a:solidFill>
                <a:effectLst/>
                <a:uLnTx/>
                <a:uFillTx/>
                <a:latin typeface="+mj-lt"/>
                <a:ea typeface="+mn-ea"/>
                <a:cs typeface="+mn-cs"/>
              </a:rPr>
              <a:t> + Türk Dili ve Edebiyatı- Sosyal Bilimler -1 Testi </a:t>
            </a:r>
            <a:r>
              <a:rPr kumimoji="0" lang="tr-TR" sz="2200" b="1" i="0" u="none" strike="noStrike" kern="1200" cap="none" spc="0" normalizeH="0" baseline="0" noProof="0" dirty="0" smtClean="0">
                <a:ln>
                  <a:noFill/>
                </a:ln>
                <a:solidFill>
                  <a:srgbClr val="000000"/>
                </a:solidFill>
                <a:effectLst/>
                <a:uLnTx/>
                <a:uFillTx/>
                <a:latin typeface="+mj-lt"/>
                <a:ea typeface="+mn-ea"/>
                <a:cs typeface="+mn-cs"/>
              </a:rPr>
              <a:t>)+(0,12 x OBP)</a:t>
            </a:r>
          </a:p>
          <a:p>
            <a:pPr marL="342900" lvl="0" indent="-342900" latinLnBrk="1">
              <a:lnSpc>
                <a:spcPct val="110000"/>
              </a:lnSpc>
              <a:spcBef>
                <a:spcPct val="20000"/>
              </a:spcBef>
              <a:buClr>
                <a:srgbClr val="3399FF"/>
              </a:buClr>
              <a:buFont typeface="Wingdings" pitchFamily="2" charset="2"/>
              <a:buChar char="v"/>
              <a:defRPr/>
            </a:pPr>
            <a:r>
              <a:rPr kumimoji="0" lang="tr-TR" sz="2200" b="1" i="0" u="none" strike="noStrike" kern="1200" cap="none" spc="0" normalizeH="0" baseline="0" noProof="0" dirty="0" smtClean="0">
                <a:ln>
                  <a:noFill/>
                </a:ln>
                <a:solidFill>
                  <a:srgbClr val="000000"/>
                </a:solidFill>
                <a:effectLst/>
                <a:uLnTx/>
                <a:uFillTx/>
                <a:latin typeface="+mj-lt"/>
                <a:ea typeface="+mn-ea"/>
                <a:cs typeface="+mn-cs"/>
              </a:rPr>
              <a:t/>
            </a:r>
            <a:br>
              <a:rPr kumimoji="0" lang="tr-TR" sz="2200" b="1" i="0" u="none" strike="noStrike" kern="1200" cap="none" spc="0" normalizeH="0" baseline="0" noProof="0" dirty="0" smtClean="0">
                <a:ln>
                  <a:noFill/>
                </a:ln>
                <a:solidFill>
                  <a:srgbClr val="000000"/>
                </a:solidFill>
                <a:effectLst/>
                <a:uLnTx/>
                <a:uFillTx/>
                <a:latin typeface="+mj-lt"/>
                <a:ea typeface="+mn-ea"/>
                <a:cs typeface="+mn-cs"/>
              </a:rPr>
            </a:br>
            <a:r>
              <a:rPr kumimoji="0" lang="tr-TR" sz="2200" b="1" i="0" u="none" strike="noStrike" kern="1200" cap="none" spc="0" normalizeH="0" baseline="0" noProof="0" dirty="0" smtClean="0">
                <a:ln>
                  <a:noFill/>
                </a:ln>
                <a:solidFill>
                  <a:srgbClr val="FF0000"/>
                </a:solidFill>
                <a:effectLst/>
                <a:uLnTx/>
                <a:uFillTx/>
                <a:latin typeface="+mj-lt"/>
                <a:ea typeface="+mn-ea"/>
                <a:cs typeface="+mn-cs"/>
              </a:rPr>
              <a:t>Y-SÖZ </a:t>
            </a:r>
            <a:r>
              <a:rPr kumimoji="0" lang="tr-TR" sz="2200" b="1" i="0" u="none" strike="noStrike" kern="1200" cap="none" spc="0" normalizeH="0" baseline="0" noProof="0" dirty="0" smtClean="0">
                <a:ln>
                  <a:noFill/>
                </a:ln>
                <a:solidFill>
                  <a:srgbClr val="000000"/>
                </a:solidFill>
                <a:effectLst/>
                <a:uLnTx/>
                <a:uFillTx/>
                <a:latin typeface="+mj-lt"/>
                <a:ea typeface="+mn-ea"/>
                <a:cs typeface="+mn-cs"/>
              </a:rPr>
              <a:t> = TYT+</a:t>
            </a:r>
            <a:r>
              <a:rPr kumimoji="0" lang="tr-TR" sz="2200" b="1" i="0" u="none" strike="noStrike" kern="1200" cap="none" spc="0" normalizeH="0" noProof="0" dirty="0" smtClean="0">
                <a:ln>
                  <a:noFill/>
                </a:ln>
                <a:solidFill>
                  <a:srgbClr val="000000"/>
                </a:solidFill>
                <a:effectLst/>
                <a:uLnTx/>
                <a:uFillTx/>
                <a:latin typeface="+mj-lt"/>
                <a:ea typeface="+mn-ea"/>
                <a:cs typeface="+mn-cs"/>
              </a:rPr>
              <a:t> AYT  </a:t>
            </a:r>
            <a:r>
              <a:rPr kumimoji="0" lang="tr-TR" sz="2200" b="1" i="0" u="none" strike="noStrike" kern="1200" cap="none" spc="0" normalizeH="0" baseline="0" noProof="0" dirty="0" smtClean="0">
                <a:ln>
                  <a:noFill/>
                </a:ln>
                <a:solidFill>
                  <a:srgbClr val="000000"/>
                </a:solidFill>
                <a:effectLst/>
                <a:uLnTx/>
                <a:uFillTx/>
                <a:latin typeface="+mj-lt"/>
                <a:ea typeface="+mn-ea"/>
                <a:cs typeface="+mn-cs"/>
              </a:rPr>
              <a:t>(</a:t>
            </a:r>
            <a:r>
              <a:rPr lang="tr-TR" sz="2200" b="1" u="sng" dirty="0" smtClean="0">
                <a:solidFill>
                  <a:srgbClr val="000000"/>
                </a:solidFill>
                <a:latin typeface="+mj-lt"/>
              </a:rPr>
              <a:t>Türk Dili ve Edebiyatı- Sosyal Bilimler -1 Testi + Sosyal Bilimler -2 Testi)</a:t>
            </a:r>
            <a:r>
              <a:rPr lang="tr-TR" sz="2200" b="1" dirty="0" smtClean="0">
                <a:solidFill>
                  <a:srgbClr val="000000"/>
                </a:solidFill>
                <a:latin typeface="+mj-lt"/>
              </a:rPr>
              <a:t>+ </a:t>
            </a:r>
            <a:r>
              <a:rPr kumimoji="0" lang="tr-TR" sz="2200" b="1" i="0" u="none" strike="noStrike" kern="1200" cap="none" spc="0" normalizeH="0" baseline="0" noProof="0" dirty="0" smtClean="0">
                <a:ln>
                  <a:noFill/>
                </a:ln>
                <a:solidFill>
                  <a:srgbClr val="000000"/>
                </a:solidFill>
                <a:effectLst/>
                <a:uLnTx/>
                <a:uFillTx/>
                <a:latin typeface="+mj-lt"/>
                <a:ea typeface="+mn-ea"/>
                <a:cs typeface="+mn-cs"/>
              </a:rPr>
              <a:t>0,12 x OBP)</a:t>
            </a:r>
          </a:p>
          <a:p>
            <a:pPr marL="342900" lvl="0" indent="-342900" latinLnBrk="1">
              <a:lnSpc>
                <a:spcPct val="110000"/>
              </a:lnSpc>
              <a:spcBef>
                <a:spcPct val="20000"/>
              </a:spcBef>
              <a:buClr>
                <a:srgbClr val="3399FF"/>
              </a:buClr>
              <a:buFont typeface="Wingdings" pitchFamily="2" charset="2"/>
              <a:buChar char="v"/>
              <a:defRPr/>
            </a:pPr>
            <a:r>
              <a:rPr kumimoji="0" lang="tr-TR" sz="2200" b="1" i="0" u="none" strike="noStrike" kern="1200" cap="none" spc="0" normalizeH="0" baseline="0" noProof="0" dirty="0" smtClean="0">
                <a:ln>
                  <a:noFill/>
                </a:ln>
                <a:solidFill>
                  <a:srgbClr val="000000"/>
                </a:solidFill>
                <a:effectLst/>
                <a:uLnTx/>
                <a:uFillTx/>
                <a:latin typeface="+mj-lt"/>
                <a:ea typeface="+mn-ea"/>
                <a:cs typeface="+mn-cs"/>
              </a:rPr>
              <a:t/>
            </a:r>
            <a:br>
              <a:rPr kumimoji="0" lang="tr-TR" sz="2200" b="1" i="0" u="none" strike="noStrike" kern="1200" cap="none" spc="0" normalizeH="0" baseline="0" noProof="0" dirty="0" smtClean="0">
                <a:ln>
                  <a:noFill/>
                </a:ln>
                <a:solidFill>
                  <a:srgbClr val="000000"/>
                </a:solidFill>
                <a:effectLst/>
                <a:uLnTx/>
                <a:uFillTx/>
                <a:latin typeface="+mj-lt"/>
                <a:ea typeface="+mn-ea"/>
                <a:cs typeface="+mn-cs"/>
              </a:rPr>
            </a:br>
            <a:r>
              <a:rPr kumimoji="0" lang="tr-TR" sz="2200" b="1" i="0" u="none" strike="noStrike" kern="1200" cap="none" spc="0" normalizeH="0" baseline="0" noProof="0" dirty="0" smtClean="0">
                <a:ln>
                  <a:noFill/>
                </a:ln>
                <a:solidFill>
                  <a:srgbClr val="FF0000"/>
                </a:solidFill>
                <a:effectLst/>
                <a:uLnTx/>
                <a:uFillTx/>
                <a:latin typeface="+mj-lt"/>
                <a:ea typeface="+mn-ea"/>
                <a:cs typeface="+mn-cs"/>
              </a:rPr>
              <a:t>Y-DİL  </a:t>
            </a:r>
            <a:r>
              <a:rPr kumimoji="0" lang="tr-TR" sz="2200" b="1" i="0" u="none" strike="noStrike" kern="1200" cap="none" spc="0" normalizeH="0" baseline="0" noProof="0" dirty="0" smtClean="0">
                <a:ln>
                  <a:noFill/>
                </a:ln>
                <a:solidFill>
                  <a:srgbClr val="000000"/>
                </a:solidFill>
                <a:effectLst/>
                <a:uLnTx/>
                <a:uFillTx/>
                <a:latin typeface="+mj-lt"/>
                <a:ea typeface="+mn-ea"/>
                <a:cs typeface="+mn-cs"/>
              </a:rPr>
              <a:t>  = TYT+YDT + (0,12 x OBP)</a:t>
            </a:r>
            <a:br>
              <a:rPr kumimoji="0" lang="tr-TR" sz="2200" b="1" i="0" u="none" strike="noStrike" kern="1200" cap="none" spc="0" normalizeH="0" baseline="0" noProof="0" dirty="0" smtClean="0">
                <a:ln>
                  <a:noFill/>
                </a:ln>
                <a:solidFill>
                  <a:srgbClr val="000000"/>
                </a:solidFill>
                <a:effectLst/>
                <a:uLnTx/>
                <a:uFillTx/>
                <a:latin typeface="+mj-lt"/>
                <a:ea typeface="+mn-ea"/>
                <a:cs typeface="+mn-cs"/>
              </a:rPr>
            </a:br>
            <a:r>
              <a:rPr kumimoji="0" lang="tr-TR" sz="2200" b="0" i="0" u="none" strike="noStrike" kern="1200" cap="none" spc="0" normalizeH="0" baseline="0" noProof="0" dirty="0" smtClean="0">
                <a:ln>
                  <a:noFill/>
                </a:ln>
                <a:solidFill>
                  <a:srgbClr val="000000"/>
                </a:solidFill>
                <a:effectLst/>
                <a:uLnTx/>
                <a:uFillTx/>
                <a:latin typeface="+mj-lt"/>
                <a:ea typeface="+mn-ea"/>
                <a:cs typeface="+mn-cs"/>
              </a:rPr>
              <a:t/>
            </a:r>
            <a:br>
              <a:rPr kumimoji="0" lang="tr-TR" sz="2200" b="0" i="0" u="none" strike="noStrike" kern="1200" cap="none" spc="0" normalizeH="0" baseline="0" noProof="0" dirty="0" smtClean="0">
                <a:ln>
                  <a:noFill/>
                </a:ln>
                <a:solidFill>
                  <a:srgbClr val="000000"/>
                </a:solidFill>
                <a:effectLst/>
                <a:uLnTx/>
                <a:uFillTx/>
                <a:latin typeface="+mj-lt"/>
                <a:ea typeface="+mn-ea"/>
                <a:cs typeface="+mn-cs"/>
              </a:rPr>
            </a:br>
            <a:r>
              <a:rPr kumimoji="0" lang="tr-TR" sz="2200" b="1" i="0" u="none" strike="noStrike" kern="1200" cap="none" spc="0" normalizeH="0" baseline="0" noProof="0" dirty="0" smtClean="0">
                <a:ln>
                  <a:noFill/>
                </a:ln>
                <a:solidFill>
                  <a:srgbClr val="000000"/>
                </a:solidFill>
                <a:effectLst/>
                <a:uLnTx/>
                <a:uFillTx/>
                <a:latin typeface="+mj-lt"/>
                <a:ea typeface="+mn-ea"/>
                <a:cs typeface="+mn-cs"/>
              </a:rPr>
              <a:t>TYT, YKS ve OBP puanların en büyük değeri 500 olduğu için, yerleştirme puanının en büyük </a:t>
            </a:r>
          </a:p>
          <a:p>
            <a:pPr marL="342900" lvl="0" indent="-342900" latinLnBrk="1">
              <a:lnSpc>
                <a:spcPct val="110000"/>
              </a:lnSpc>
              <a:spcBef>
                <a:spcPct val="20000"/>
              </a:spcBef>
              <a:buClr>
                <a:srgbClr val="3399FF"/>
              </a:buClr>
              <a:buFont typeface="Wingdings" pitchFamily="2" charset="2"/>
              <a:buChar char="v"/>
              <a:defRPr/>
            </a:pPr>
            <a:r>
              <a:rPr kumimoji="0" lang="tr-TR" sz="2200" b="1" i="0" u="none" strike="noStrike" kern="1200" cap="none" spc="0" normalizeH="0" baseline="0" noProof="0" dirty="0" smtClean="0">
                <a:ln>
                  <a:noFill/>
                </a:ln>
                <a:solidFill>
                  <a:srgbClr val="000000"/>
                </a:solidFill>
                <a:effectLst/>
                <a:uLnTx/>
                <a:uFillTx/>
                <a:latin typeface="+mj-lt"/>
                <a:ea typeface="+mn-ea"/>
                <a:cs typeface="+mn-cs"/>
              </a:rPr>
              <a:t>değeri: </a:t>
            </a:r>
          </a:p>
          <a:p>
            <a:pPr marL="342900" marR="0" lvl="0" indent="-342900" algn="l" defTabSz="914400" rtl="0" eaLnBrk="1" fontAlgn="auto" latinLnBrk="1" hangingPunct="1">
              <a:lnSpc>
                <a:spcPct val="110000"/>
              </a:lnSpc>
              <a:spcBef>
                <a:spcPct val="20000"/>
              </a:spcBef>
              <a:spcAft>
                <a:spcPts val="0"/>
              </a:spcAft>
              <a:buClr>
                <a:srgbClr val="3399FF"/>
              </a:buClr>
              <a:buSzTx/>
              <a:buFont typeface="Wingdings" pitchFamily="2" charset="2"/>
              <a:buChar char="v"/>
              <a:tabLst/>
              <a:defRPr/>
            </a:pPr>
            <a:endParaRPr kumimoji="0" lang="tr-TR" sz="1200" b="1" i="0" u="none" strike="noStrike" kern="1200" cap="none" spc="0" normalizeH="0" baseline="0" noProof="0" dirty="0" smtClean="0">
              <a:ln>
                <a:noFill/>
              </a:ln>
              <a:solidFill>
                <a:srgbClr val="000000"/>
              </a:solidFill>
              <a:effectLst/>
              <a:uLnTx/>
              <a:uFillTx/>
              <a:latin typeface="+mj-lt"/>
              <a:ea typeface="+mn-ea"/>
              <a:cs typeface="+mn-cs"/>
            </a:endParaRPr>
          </a:p>
          <a:p>
            <a:pPr marL="0" marR="0" lvl="0" indent="0" algn="ctr" defTabSz="914400" rtl="0" eaLnBrk="1" fontAlgn="auto" latinLnBrk="1" hangingPunct="1">
              <a:lnSpc>
                <a:spcPct val="110000"/>
              </a:lnSpc>
              <a:spcBef>
                <a:spcPct val="20000"/>
              </a:spcBef>
              <a:spcAft>
                <a:spcPts val="0"/>
              </a:spcAft>
              <a:buClr>
                <a:srgbClr val="3399FF"/>
              </a:buClr>
              <a:buSzTx/>
              <a:buFont typeface="Wingdings" pitchFamily="2" charset="2"/>
              <a:buChar char="v"/>
              <a:tabLst/>
              <a:defRPr/>
            </a:pPr>
            <a:r>
              <a:rPr kumimoji="0" lang="tr-TR" sz="2200" b="1" i="0" u="none" strike="noStrike" kern="1200" cap="none" spc="0" normalizeH="0" baseline="0" noProof="0" dirty="0" smtClean="0">
                <a:ln>
                  <a:noFill/>
                </a:ln>
                <a:solidFill>
                  <a:srgbClr val="7030A0"/>
                </a:solidFill>
                <a:effectLst/>
                <a:uLnTx/>
                <a:uFillTx/>
                <a:latin typeface="+mj-lt"/>
                <a:ea typeface="+mn-ea"/>
                <a:cs typeface="+mn-cs"/>
              </a:rPr>
              <a:t>500 + 60 (0,12 x 500) = </a:t>
            </a:r>
            <a:r>
              <a:rPr kumimoji="0" lang="tr-TR" sz="2200" b="1" i="0" u="sng" strike="noStrike" kern="1200" cap="none" spc="0" normalizeH="0" baseline="0" noProof="0" dirty="0" smtClean="0">
                <a:ln>
                  <a:noFill/>
                </a:ln>
                <a:solidFill>
                  <a:srgbClr val="7030A0"/>
                </a:solidFill>
                <a:effectLst/>
                <a:uLnTx/>
                <a:uFillTx/>
                <a:latin typeface="+mj-lt"/>
                <a:ea typeface="+mn-ea"/>
                <a:cs typeface="+mn-cs"/>
              </a:rPr>
              <a:t>560</a:t>
            </a:r>
            <a:r>
              <a:rPr kumimoji="0" lang="tr-TR" sz="2200" b="1" i="0" u="none" strike="noStrike" kern="1200" cap="none" spc="0" normalizeH="0" baseline="0" noProof="0" dirty="0" smtClean="0">
                <a:ln>
                  <a:noFill/>
                </a:ln>
                <a:solidFill>
                  <a:srgbClr val="7030A0"/>
                </a:solidFill>
                <a:effectLst/>
                <a:uLnTx/>
                <a:uFillTx/>
                <a:latin typeface="+mj-lt"/>
                <a:ea typeface="+mn-ea"/>
                <a:cs typeface="+mn-cs"/>
              </a:rPr>
              <a:t> olacaktır.</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1038472"/>
            <a:ext cx="8229600" cy="2438119"/>
          </a:xfrm>
        </p:spPr>
        <p:txBody>
          <a:bodyPr>
            <a:normAutofit fontScale="90000"/>
          </a:bodyPr>
          <a:lstStyle/>
          <a:p>
            <a:pPr algn="ctr"/>
            <a:r>
              <a:rPr lang="tr-TR" dirty="0"/>
              <a:t/>
            </a:r>
            <a:br>
              <a:rPr lang="tr-TR" dirty="0"/>
            </a:br>
            <a:r>
              <a:rPr lang="tr-TR" dirty="0"/>
              <a:t/>
            </a:r>
            <a:br>
              <a:rPr lang="tr-TR" dirty="0"/>
            </a:br>
            <a:r>
              <a:rPr lang="tr-TR" dirty="0" smtClean="0"/>
              <a:t/>
            </a:r>
            <a:br>
              <a:rPr lang="tr-TR" dirty="0" smtClean="0"/>
            </a:br>
            <a:r>
              <a:rPr lang="tr-TR" dirty="0" smtClean="0"/>
              <a:t>Dinlediğiniz için teşekkür ederiz.</a:t>
            </a:r>
            <a:br>
              <a:rPr lang="tr-TR" dirty="0" smtClean="0"/>
            </a:br>
            <a:endParaRPr lang="tr-TR" dirty="0"/>
          </a:p>
        </p:txBody>
      </p:sp>
      <p:sp>
        <p:nvSpPr>
          <p:cNvPr id="3" name="2 İçerik Yer Tutucusu"/>
          <p:cNvSpPr>
            <a:spLocks noGrp="1"/>
          </p:cNvSpPr>
          <p:nvPr>
            <p:ph idx="1"/>
          </p:nvPr>
        </p:nvSpPr>
        <p:spPr>
          <a:xfrm>
            <a:off x="395536" y="2838672"/>
            <a:ext cx="8229600" cy="3110608"/>
          </a:xfrm>
        </p:spPr>
        <p:txBody>
          <a:bodyPr>
            <a:normAutofit fontScale="70000" lnSpcReduction="20000"/>
          </a:bodyPr>
          <a:lstStyle/>
          <a:p>
            <a:pPr marL="0" indent="0" algn="ctr">
              <a:buNone/>
            </a:pPr>
            <a:endParaRPr lang="tr-TR" sz="3200" dirty="0" smtClean="0">
              <a:solidFill>
                <a:srgbClr val="0070C0"/>
              </a:solidFill>
            </a:endParaRPr>
          </a:p>
          <a:p>
            <a:pPr marL="0" indent="0" algn="ctr">
              <a:buNone/>
            </a:pPr>
            <a:endParaRPr lang="tr-TR" sz="3200" dirty="0">
              <a:solidFill>
                <a:srgbClr val="0070C0"/>
              </a:solidFill>
            </a:endParaRPr>
          </a:p>
          <a:p>
            <a:pPr marL="0" indent="0" algn="ctr">
              <a:buNone/>
            </a:pPr>
            <a:endParaRPr lang="tr-TR" sz="3200" dirty="0" smtClean="0">
              <a:solidFill>
                <a:srgbClr val="0070C0"/>
              </a:solidFill>
            </a:endParaRPr>
          </a:p>
          <a:p>
            <a:pPr marL="0" indent="0" algn="ctr">
              <a:buNone/>
            </a:pPr>
            <a:r>
              <a:rPr lang="en-US" sz="5700" dirty="0" err="1" smtClean="0">
                <a:solidFill>
                  <a:srgbClr val="0070C0"/>
                </a:solidFill>
              </a:rPr>
              <a:t>Muzaffer</a:t>
            </a:r>
            <a:r>
              <a:rPr lang="en-US" sz="5700" dirty="0" smtClean="0">
                <a:solidFill>
                  <a:srgbClr val="0070C0"/>
                </a:solidFill>
              </a:rPr>
              <a:t> </a:t>
            </a:r>
            <a:r>
              <a:rPr lang="en-US" sz="5700" dirty="0" err="1" smtClean="0">
                <a:solidFill>
                  <a:srgbClr val="0070C0"/>
                </a:solidFill>
              </a:rPr>
              <a:t>Çil</a:t>
            </a:r>
            <a:r>
              <a:rPr lang="en-US" sz="5700" dirty="0" smtClean="0">
                <a:solidFill>
                  <a:srgbClr val="0070C0"/>
                </a:solidFill>
              </a:rPr>
              <a:t> </a:t>
            </a:r>
            <a:r>
              <a:rPr lang="en-US" sz="5700" dirty="0" err="1" smtClean="0">
                <a:solidFill>
                  <a:srgbClr val="0070C0"/>
                </a:solidFill>
              </a:rPr>
              <a:t>Anadolu</a:t>
            </a:r>
            <a:r>
              <a:rPr lang="en-US" sz="5700" dirty="0" smtClean="0">
                <a:solidFill>
                  <a:srgbClr val="0070C0"/>
                </a:solidFill>
              </a:rPr>
              <a:t> </a:t>
            </a:r>
            <a:r>
              <a:rPr lang="en-US" sz="5700" dirty="0" err="1" smtClean="0">
                <a:solidFill>
                  <a:srgbClr val="0070C0"/>
                </a:solidFill>
              </a:rPr>
              <a:t>Lisesi</a:t>
            </a:r>
            <a:r>
              <a:rPr lang="tr-TR" sz="5700" dirty="0" smtClean="0">
                <a:solidFill>
                  <a:srgbClr val="0070C0"/>
                </a:solidFill>
              </a:rPr>
              <a:t>Rehberlik </a:t>
            </a:r>
            <a:r>
              <a:rPr lang="tr-TR" sz="5700" dirty="0" smtClean="0">
                <a:solidFill>
                  <a:srgbClr val="0070C0"/>
                </a:solidFill>
              </a:rPr>
              <a:t>Servisi</a:t>
            </a:r>
            <a:endParaRPr lang="en-US" sz="5700" dirty="0" smtClean="0">
              <a:solidFill>
                <a:srgbClr val="0070C0"/>
              </a:solidFill>
            </a:endParaRPr>
          </a:p>
          <a:p>
            <a:endParaRPr lang="tr-TR" dirty="0" smtClean="0">
              <a:solidFill>
                <a:srgbClr val="0070C0"/>
              </a:solidFill>
            </a:endParaRPr>
          </a:p>
          <a:p>
            <a:endParaRPr lang="tr-TR" dirty="0">
              <a:solidFill>
                <a:srgbClr val="0070C0"/>
              </a:solidFill>
            </a:endParaRPr>
          </a:p>
          <a:p>
            <a:r>
              <a:rPr lang="tr-TR" dirty="0" smtClean="0">
                <a:solidFill>
                  <a:srgbClr val="0070C0"/>
                </a:solidFill>
              </a:rPr>
              <a:t>Kaynak: http://www.yok.gov.tr/</a:t>
            </a:r>
          </a:p>
        </p:txBody>
      </p:sp>
      <p:sp>
        <p:nvSpPr>
          <p:cNvPr id="4" name="3 Altbilgi Yer Tutucusu"/>
          <p:cNvSpPr>
            <a:spLocks noGrp="1"/>
          </p:cNvSpPr>
          <p:nvPr>
            <p:ph type="ftr" sz="quarter" idx="11"/>
          </p:nvPr>
        </p:nvSpPr>
        <p:spPr/>
        <p:txBody>
          <a:bodyPr/>
          <a:lstStyle/>
          <a:p>
            <a:endParaRPr lang="tr-TR" dirty="0"/>
          </a:p>
        </p:txBody>
      </p:sp>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solidFill>
                  <a:srgbClr val="C00000"/>
                </a:solidFill>
              </a:rPr>
              <a:t>2022 YKS SONUÇ AÇIKLAMA</a:t>
            </a:r>
            <a:endParaRPr lang="tr-TR" b="1" dirty="0">
              <a:solidFill>
                <a:srgbClr val="C00000"/>
              </a:solidFill>
            </a:endParaRPr>
          </a:p>
        </p:txBody>
      </p:sp>
      <p:sp>
        <p:nvSpPr>
          <p:cNvPr id="3" name="İçerik Yer Tutucusu 2"/>
          <p:cNvSpPr>
            <a:spLocks noGrp="1"/>
          </p:cNvSpPr>
          <p:nvPr>
            <p:ph idx="1"/>
          </p:nvPr>
        </p:nvSpPr>
        <p:spPr/>
        <p:txBody>
          <a:bodyPr/>
          <a:lstStyle/>
          <a:p>
            <a:pPr marL="0" indent="0" algn="ctr">
              <a:buNone/>
            </a:pPr>
            <a:r>
              <a:rPr lang="tr-TR" b="1" dirty="0" smtClean="0">
                <a:solidFill>
                  <a:srgbClr val="002060"/>
                </a:solidFill>
              </a:rPr>
              <a:t>      YKS SONUÇLARI                                                                          </a:t>
            </a:r>
            <a:r>
              <a:rPr lang="tr-TR" sz="5400" b="1" dirty="0" smtClean="0">
                <a:solidFill>
                  <a:srgbClr val="002060"/>
                </a:solidFill>
              </a:rPr>
              <a:t>20 </a:t>
            </a:r>
            <a:r>
              <a:rPr lang="tr-TR" b="1" dirty="0" smtClean="0">
                <a:solidFill>
                  <a:srgbClr val="002060"/>
                </a:solidFill>
              </a:rPr>
              <a:t>TEMMUZ </a:t>
            </a:r>
            <a:r>
              <a:rPr lang="tr-TR" sz="4800" b="1" dirty="0" smtClean="0">
                <a:solidFill>
                  <a:srgbClr val="002060"/>
                </a:solidFill>
              </a:rPr>
              <a:t>2022</a:t>
            </a:r>
            <a:r>
              <a:rPr lang="tr-TR" b="1" dirty="0" smtClean="0">
                <a:solidFill>
                  <a:srgbClr val="002060"/>
                </a:solidFill>
              </a:rPr>
              <a:t>’DE AÇIKLANACAKTIR</a:t>
            </a:r>
          </a:p>
          <a:p>
            <a:pPr marL="0" indent="0" algn="ctr">
              <a:buNone/>
            </a:pPr>
            <a:endParaRPr lang="tr-TR" b="1" dirty="0" smtClean="0">
              <a:solidFill>
                <a:srgbClr val="002060"/>
              </a:solidFill>
            </a:endParaRPr>
          </a:p>
          <a:p>
            <a:pPr marL="0" indent="0" algn="ctr">
              <a:buNone/>
            </a:pPr>
            <a:r>
              <a:rPr lang="tr-TR" dirty="0"/>
              <a:t> </a:t>
            </a:r>
            <a:r>
              <a:rPr lang="tr-TR" dirty="0" smtClean="0"/>
              <a:t> Sonuçlar açıklandıktan sonra tercih süreci başlayacaktır. </a:t>
            </a:r>
          </a:p>
          <a:p>
            <a:pPr marL="0" indent="0" algn="ctr">
              <a:buNone/>
            </a:pPr>
            <a:r>
              <a:rPr lang="tr-TR" dirty="0"/>
              <a:t> </a:t>
            </a:r>
            <a:r>
              <a:rPr lang="tr-TR" dirty="0" smtClean="0"/>
              <a:t>Tercih sürecinin net tarihi daha sonra ilan edilecektir. </a:t>
            </a:r>
          </a:p>
          <a:p>
            <a:pPr marL="0" indent="0" algn="ctr">
              <a:buNone/>
            </a:pPr>
            <a:r>
              <a:rPr lang="tr-TR" dirty="0" smtClean="0"/>
              <a:t>Tercih süreci 10-15 gün aralığında sürebilir. </a:t>
            </a:r>
            <a:endParaRPr lang="tr-TR" dirty="0"/>
          </a:p>
        </p:txBody>
      </p:sp>
    </p:spTree>
    <p:extLst>
      <p:ext uri="{BB962C8B-B14F-4D97-AF65-F5344CB8AC3E}">
        <p14:creationId xmlns:p14="http://schemas.microsoft.com/office/powerpoint/2010/main" xmlns="" val="32164797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b="1" dirty="0" smtClean="0">
                <a:solidFill>
                  <a:srgbClr val="0070C0"/>
                </a:solidFill>
                <a:effectLst>
                  <a:outerShdw blurRad="38100" dist="38100" dir="2700000" algn="tl">
                    <a:srgbClr val="000000">
                      <a:alpha val="43137"/>
                    </a:srgbClr>
                  </a:outerShdw>
                </a:effectLst>
              </a:rPr>
              <a:t>Yükseköğretim Kurumları Sınavı (YKS)</a:t>
            </a:r>
            <a:endParaRPr lang="tr-TR" dirty="0"/>
          </a:p>
        </p:txBody>
      </p:sp>
      <p:sp>
        <p:nvSpPr>
          <p:cNvPr id="3" name="2 İçerik Yer Tutucusu"/>
          <p:cNvSpPr>
            <a:spLocks noGrp="1"/>
          </p:cNvSpPr>
          <p:nvPr>
            <p:ph idx="1"/>
          </p:nvPr>
        </p:nvSpPr>
        <p:spPr/>
        <p:txBody>
          <a:bodyPr>
            <a:normAutofit/>
          </a:bodyPr>
          <a:lstStyle/>
          <a:p>
            <a:r>
              <a:rPr lang="tr-TR" dirty="0" smtClean="0">
                <a:solidFill>
                  <a:schemeClr val="accent2">
                    <a:lumMod val="75000"/>
                  </a:schemeClr>
                </a:solidFill>
                <a:latin typeface="+mj-lt"/>
              </a:rPr>
              <a:t>Yükseköğretim Kurumları Sınavında </a:t>
            </a:r>
          </a:p>
          <a:p>
            <a:r>
              <a:rPr lang="tr-TR" dirty="0" smtClean="0">
                <a:solidFill>
                  <a:schemeClr val="accent2">
                    <a:lumMod val="75000"/>
                  </a:schemeClr>
                </a:solidFill>
                <a:latin typeface="+mj-lt"/>
              </a:rPr>
              <a:t>TEMEL YETENEK TESTİNDE bir, </a:t>
            </a:r>
          </a:p>
          <a:p>
            <a:r>
              <a:rPr lang="tr-TR" dirty="0" smtClean="0">
                <a:solidFill>
                  <a:schemeClr val="accent2">
                    <a:lumMod val="75000"/>
                  </a:schemeClr>
                </a:solidFill>
                <a:latin typeface="+mj-lt"/>
              </a:rPr>
              <a:t>ALAN YETERLİLİK TESTİNDE bir olmak</a:t>
            </a:r>
          </a:p>
          <a:p>
            <a:r>
              <a:rPr lang="tr-TR" dirty="0" smtClean="0">
                <a:solidFill>
                  <a:schemeClr val="accent2">
                    <a:lumMod val="75000"/>
                  </a:schemeClr>
                </a:solidFill>
                <a:latin typeface="+mj-lt"/>
              </a:rPr>
              <a:t> üzere toplam iki kitapçık verilecektir. </a:t>
            </a:r>
          </a:p>
          <a:p>
            <a:r>
              <a:rPr lang="tr-TR" dirty="0" smtClean="0">
                <a:solidFill>
                  <a:schemeClr val="accent2">
                    <a:lumMod val="75000"/>
                  </a:schemeClr>
                </a:solidFill>
                <a:latin typeface="+mj-lt"/>
              </a:rPr>
              <a:t>YABANCI DİL TESTİNDE  de sadece kendi girdiği dilin sorunlarının  olduğu  bir kitapçık verilecek</a:t>
            </a:r>
          </a:p>
        </p:txBody>
      </p:sp>
    </p:spTree>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260648"/>
            <a:ext cx="8229600" cy="1143000"/>
          </a:xfrm>
        </p:spPr>
        <p:txBody>
          <a:bodyPr/>
          <a:lstStyle/>
          <a:p>
            <a:r>
              <a:rPr lang="tr-TR" dirty="0" smtClean="0">
                <a:solidFill>
                  <a:schemeClr val="accent2">
                    <a:lumMod val="75000"/>
                  </a:schemeClr>
                </a:solidFill>
              </a:rPr>
              <a:t>  TEMEL YETENEK TESTİ (TYT)</a:t>
            </a:r>
            <a:endParaRPr lang="tr-TR" dirty="0"/>
          </a:p>
        </p:txBody>
      </p:sp>
      <p:sp>
        <p:nvSpPr>
          <p:cNvPr id="3" name="2 İçerik Yer Tutucusu"/>
          <p:cNvSpPr>
            <a:spLocks noGrp="1"/>
          </p:cNvSpPr>
          <p:nvPr>
            <p:ph idx="1"/>
          </p:nvPr>
        </p:nvSpPr>
        <p:spPr>
          <a:xfrm>
            <a:off x="457200" y="1412776"/>
            <a:ext cx="8229600" cy="4911824"/>
          </a:xfrm>
        </p:spPr>
        <p:txBody>
          <a:bodyPr>
            <a:normAutofit fontScale="77500" lnSpcReduction="20000"/>
          </a:bodyPr>
          <a:lstStyle/>
          <a:p>
            <a:r>
              <a:rPr lang="tr-TR" dirty="0" smtClean="0"/>
              <a:t> </a:t>
            </a:r>
            <a:r>
              <a:rPr lang="tr-TR" dirty="0" smtClean="0">
                <a:latin typeface="+mj-lt"/>
              </a:rPr>
              <a:t>TYT deki sorular </a:t>
            </a:r>
            <a:r>
              <a:rPr lang="tr-TR" b="1" dirty="0" smtClean="0">
                <a:latin typeface="+mj-lt"/>
              </a:rPr>
              <a:t>ortak müfredata</a:t>
            </a:r>
            <a:r>
              <a:rPr lang="tr-TR" dirty="0" smtClean="0">
                <a:latin typeface="+mj-lt"/>
              </a:rPr>
              <a:t> dayalıdır.</a:t>
            </a:r>
          </a:p>
          <a:p>
            <a:endParaRPr lang="tr-TR" dirty="0" smtClean="0">
              <a:latin typeface="+mj-lt"/>
            </a:endParaRPr>
          </a:p>
          <a:p>
            <a:r>
              <a:rPr lang="tr-TR" dirty="0" smtClean="0">
                <a:latin typeface="+mj-lt"/>
              </a:rPr>
              <a:t>Adaylar MEB öğretim programlarımdan (müfredat) sorumludur.</a:t>
            </a:r>
          </a:p>
          <a:p>
            <a:endParaRPr lang="tr-TR" dirty="0" smtClean="0">
              <a:latin typeface="+mj-lt"/>
            </a:endParaRPr>
          </a:p>
          <a:p>
            <a:r>
              <a:rPr lang="tr-TR" dirty="0" smtClean="0">
                <a:latin typeface="+mj-lt"/>
              </a:rPr>
              <a:t>Çoktan seçmeli sorulardan oluşmaktadır.</a:t>
            </a:r>
          </a:p>
          <a:p>
            <a:pPr>
              <a:buNone/>
            </a:pPr>
            <a:endParaRPr lang="tr-TR" dirty="0" smtClean="0">
              <a:latin typeface="+mj-lt"/>
            </a:endParaRPr>
          </a:p>
          <a:p>
            <a:r>
              <a:rPr lang="tr-TR" b="1" dirty="0" smtClean="0">
                <a:latin typeface="+mj-lt"/>
              </a:rPr>
              <a:t>1 YANLIŞ  </a:t>
            </a:r>
            <a:r>
              <a:rPr lang="tr-TR" b="1" dirty="0" smtClean="0">
                <a:solidFill>
                  <a:srgbClr val="FF0000"/>
                </a:solidFill>
                <a:latin typeface="+mj-lt"/>
              </a:rPr>
              <a:t>0.25 DOĞRU</a:t>
            </a:r>
          </a:p>
          <a:p>
            <a:r>
              <a:rPr lang="tr-TR" b="1" dirty="0" smtClean="0">
                <a:latin typeface="+mj-lt"/>
              </a:rPr>
              <a:t>4 YANLIŞ   </a:t>
            </a:r>
            <a:r>
              <a:rPr lang="tr-TR" b="1" dirty="0" smtClean="0">
                <a:solidFill>
                  <a:srgbClr val="FF0000"/>
                </a:solidFill>
                <a:latin typeface="+mj-lt"/>
              </a:rPr>
              <a:t>1 DOĞRU  </a:t>
            </a:r>
          </a:p>
          <a:p>
            <a:pPr>
              <a:buNone/>
            </a:pPr>
            <a:endParaRPr lang="tr-TR" dirty="0" smtClean="0">
              <a:latin typeface="+mj-lt"/>
            </a:endParaRPr>
          </a:p>
          <a:p>
            <a:r>
              <a:rPr lang="tr-TR" dirty="0" smtClean="0">
                <a:latin typeface="+mj-lt"/>
              </a:rPr>
              <a:t>Bütün adaylar </a:t>
            </a:r>
            <a:r>
              <a:rPr lang="tr-TR" u="sng" dirty="0" smtClean="0">
                <a:solidFill>
                  <a:srgbClr val="FF0000"/>
                </a:solidFill>
                <a:latin typeface="+mj-lt"/>
              </a:rPr>
              <a:t>TYT’ ye girmek ZORUNDADIR.</a:t>
            </a:r>
          </a:p>
          <a:p>
            <a:endParaRPr lang="tr-TR" u="sng" dirty="0" smtClean="0">
              <a:solidFill>
                <a:srgbClr val="FF0000"/>
              </a:solidFill>
              <a:latin typeface="+mj-lt"/>
            </a:endParaRPr>
          </a:p>
          <a:p>
            <a:r>
              <a:rPr lang="tr-TR" dirty="0" smtClean="0">
                <a:latin typeface="+mj-lt"/>
              </a:rPr>
              <a:t>TYT  tam puan </a:t>
            </a:r>
            <a:r>
              <a:rPr lang="tr-TR" b="1" dirty="0" smtClean="0">
                <a:latin typeface="+mj-lt"/>
              </a:rPr>
              <a:t>500’dür. </a:t>
            </a:r>
          </a:p>
          <a:p>
            <a:endParaRPr lang="tr-TR" b="1" dirty="0" smtClean="0">
              <a:latin typeface="+mj-lt"/>
            </a:endParaRPr>
          </a:p>
          <a:p>
            <a:r>
              <a:rPr lang="tr-TR" dirty="0" smtClean="0">
                <a:latin typeface="+mj-lt"/>
              </a:rPr>
              <a:t>TYT puanın hesaplanabilmesi için </a:t>
            </a:r>
            <a:r>
              <a:rPr lang="tr-TR" u="sng" dirty="0" smtClean="0">
                <a:solidFill>
                  <a:srgbClr val="FF0000"/>
                </a:solidFill>
                <a:latin typeface="+mj-lt"/>
              </a:rPr>
              <a:t>Temel Matematik Test  ve</a:t>
            </a:r>
            <a:r>
              <a:rPr lang="en-US" u="sng" dirty="0" err="1" smtClean="0">
                <a:solidFill>
                  <a:srgbClr val="FF0000"/>
                </a:solidFill>
                <a:latin typeface="+mj-lt"/>
              </a:rPr>
              <a:t>ya</a:t>
            </a:r>
            <a:r>
              <a:rPr lang="tr-TR" u="sng" dirty="0" smtClean="0">
                <a:solidFill>
                  <a:srgbClr val="FF0000"/>
                </a:solidFill>
                <a:latin typeface="+mj-lt"/>
              </a:rPr>
              <a:t> Türkçe Testlerinin </a:t>
            </a:r>
            <a:r>
              <a:rPr lang="en-US" u="sng" dirty="0" smtClean="0">
                <a:solidFill>
                  <a:srgbClr val="FF0000"/>
                </a:solidFill>
                <a:latin typeface="+mj-lt"/>
              </a:rPr>
              <a:t>en </a:t>
            </a:r>
            <a:r>
              <a:rPr lang="en-US" u="sng" dirty="0" err="1" smtClean="0">
                <a:solidFill>
                  <a:srgbClr val="FF0000"/>
                </a:solidFill>
                <a:latin typeface="+mj-lt"/>
              </a:rPr>
              <a:t>az</a:t>
            </a:r>
            <a:r>
              <a:rPr lang="en-US" u="sng" dirty="0" smtClean="0">
                <a:solidFill>
                  <a:srgbClr val="FF0000"/>
                </a:solidFill>
                <a:latin typeface="+mj-lt"/>
              </a:rPr>
              <a:t> </a:t>
            </a:r>
            <a:r>
              <a:rPr lang="tr-TR" u="sng" dirty="0" smtClean="0">
                <a:solidFill>
                  <a:srgbClr val="FF0000"/>
                </a:solidFill>
                <a:latin typeface="+mj-lt"/>
              </a:rPr>
              <a:t> birinden </a:t>
            </a:r>
            <a:r>
              <a:rPr lang="tr-TR" b="1" u="sng" dirty="0" smtClean="0">
                <a:solidFill>
                  <a:srgbClr val="FF0000"/>
                </a:solidFill>
                <a:latin typeface="+mj-lt"/>
              </a:rPr>
              <a:t>0,5  ham puan </a:t>
            </a:r>
            <a:r>
              <a:rPr lang="tr-TR" u="sng" dirty="0" smtClean="0">
                <a:solidFill>
                  <a:srgbClr val="FF0000"/>
                </a:solidFill>
                <a:latin typeface="+mj-lt"/>
              </a:rPr>
              <a:t>almaları gerekmektedir.</a:t>
            </a:r>
          </a:p>
        </p:txBody>
      </p:sp>
    </p:spTree>
  </p:cSld>
  <p:clrMapOvr>
    <a:masterClrMapping/>
  </p:clrMapOvr>
  <p:transition>
    <p:wedg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solidFill>
                  <a:schemeClr val="accent2">
                    <a:lumMod val="75000"/>
                  </a:schemeClr>
                </a:solidFill>
              </a:rPr>
              <a:t>TEMEL YETENEK TESTİ (TYT)</a:t>
            </a:r>
            <a:endParaRPr lang="tr-TR" dirty="0"/>
          </a:p>
        </p:txBody>
      </p:sp>
      <p:sp>
        <p:nvSpPr>
          <p:cNvPr id="3" name="2 İçerik Yer Tutucusu"/>
          <p:cNvSpPr>
            <a:spLocks noGrp="1"/>
          </p:cNvSpPr>
          <p:nvPr>
            <p:ph idx="1"/>
          </p:nvPr>
        </p:nvSpPr>
        <p:spPr>
          <a:xfrm>
            <a:off x="457200" y="1772816"/>
            <a:ext cx="8229600" cy="4551784"/>
          </a:xfrm>
        </p:spPr>
        <p:txBody>
          <a:bodyPr>
            <a:normAutofit fontScale="85000" lnSpcReduction="10000"/>
          </a:bodyPr>
          <a:lstStyle/>
          <a:p>
            <a:endParaRPr lang="tr-TR" dirty="0" smtClean="0">
              <a:latin typeface="+mj-lt"/>
            </a:endParaRPr>
          </a:p>
          <a:p>
            <a:r>
              <a:rPr lang="tr-TR" dirty="0" smtClean="0">
                <a:latin typeface="+mj-lt"/>
              </a:rPr>
              <a:t>TYT’ de 150 puanın</a:t>
            </a:r>
            <a:r>
              <a:rPr lang="en-US" dirty="0" smtClean="0">
                <a:latin typeface="+mj-lt"/>
              </a:rPr>
              <a:t> ( </a:t>
            </a:r>
            <a:r>
              <a:rPr lang="en-US" dirty="0" err="1" smtClean="0">
                <a:latin typeface="+mj-lt"/>
              </a:rPr>
              <a:t>ortalama</a:t>
            </a:r>
            <a:r>
              <a:rPr lang="en-US" dirty="0" smtClean="0">
                <a:latin typeface="+mj-lt"/>
              </a:rPr>
              <a:t> 15 net)</a:t>
            </a:r>
            <a:r>
              <a:rPr lang="tr-TR" dirty="0" smtClean="0">
                <a:latin typeface="+mj-lt"/>
              </a:rPr>
              <a:t> altında  alanların AYT ve/veya YDT girmiş olsalar dahi </a:t>
            </a:r>
            <a:r>
              <a:rPr lang="tr-TR" u="sng" dirty="0" smtClean="0">
                <a:solidFill>
                  <a:srgbClr val="FF0000"/>
                </a:solidFill>
                <a:latin typeface="+mj-lt"/>
              </a:rPr>
              <a:t>SAY, EA,SÖZ,DİL  puanları hesaplanmayacak.</a:t>
            </a:r>
          </a:p>
          <a:p>
            <a:endParaRPr lang="tr-TR" dirty="0" smtClean="0">
              <a:latin typeface="+mj-lt"/>
            </a:endParaRPr>
          </a:p>
          <a:p>
            <a:r>
              <a:rPr lang="tr-TR" dirty="0" smtClean="0">
                <a:latin typeface="+mj-lt"/>
              </a:rPr>
              <a:t>Temel Yeterlilik Testi Puanı </a:t>
            </a:r>
            <a:r>
              <a:rPr lang="tr-TR" b="1" u="sng" dirty="0" smtClean="0">
                <a:solidFill>
                  <a:srgbClr val="FF0000"/>
                </a:solidFill>
                <a:latin typeface="+mj-lt"/>
              </a:rPr>
              <a:t>1</a:t>
            </a:r>
            <a:r>
              <a:rPr lang="en-US" b="1" u="sng" dirty="0" smtClean="0">
                <a:solidFill>
                  <a:srgbClr val="FF0000"/>
                </a:solidFill>
                <a:latin typeface="+mj-lt"/>
              </a:rPr>
              <a:t>8</a:t>
            </a:r>
            <a:r>
              <a:rPr lang="tr-TR" b="1" u="sng" dirty="0" smtClean="0">
                <a:solidFill>
                  <a:srgbClr val="FF0000"/>
                </a:solidFill>
                <a:latin typeface="+mj-lt"/>
              </a:rPr>
              <a:t>0 ve üzeri </a:t>
            </a:r>
            <a:r>
              <a:rPr lang="tr-TR" dirty="0" smtClean="0">
                <a:latin typeface="+mj-lt"/>
              </a:rPr>
              <a:t>olan adaylar ise lisans</a:t>
            </a:r>
            <a:r>
              <a:rPr lang="en-US" dirty="0" smtClean="0">
                <a:latin typeface="+mj-lt"/>
              </a:rPr>
              <a:t> </a:t>
            </a:r>
            <a:r>
              <a:rPr lang="en-US" dirty="0" err="1" smtClean="0">
                <a:latin typeface="+mj-lt"/>
              </a:rPr>
              <a:t>ve</a:t>
            </a:r>
            <a:r>
              <a:rPr lang="en-US" dirty="0" smtClean="0">
                <a:latin typeface="+mj-lt"/>
              </a:rPr>
              <a:t> </a:t>
            </a:r>
            <a:r>
              <a:rPr lang="en-US" dirty="0" err="1" smtClean="0">
                <a:latin typeface="+mj-lt"/>
              </a:rPr>
              <a:t>önlisans</a:t>
            </a:r>
            <a:r>
              <a:rPr lang="en-US" dirty="0" smtClean="0">
                <a:latin typeface="+mj-lt"/>
              </a:rPr>
              <a:t> </a:t>
            </a:r>
            <a:r>
              <a:rPr lang="tr-TR" dirty="0" smtClean="0">
                <a:latin typeface="+mj-lt"/>
              </a:rPr>
              <a:t>programlarını tercih etmeye hak kazanacaktır. </a:t>
            </a:r>
            <a:endParaRPr lang="en-US" dirty="0" smtClean="0">
              <a:latin typeface="+mj-lt"/>
            </a:endParaRPr>
          </a:p>
          <a:p>
            <a:endParaRPr lang="en-US" dirty="0" smtClean="0">
              <a:latin typeface="+mj-lt"/>
            </a:endParaRPr>
          </a:p>
          <a:p>
            <a:r>
              <a:rPr lang="tr-TR" dirty="0" smtClean="0">
                <a:latin typeface="+mj-lt"/>
              </a:rPr>
              <a:t>Temel Yeterlilik Testi Puanı </a:t>
            </a:r>
            <a:r>
              <a:rPr lang="tr-TR" b="1" u="sng" dirty="0" smtClean="0">
                <a:solidFill>
                  <a:srgbClr val="FF0000"/>
                </a:solidFill>
                <a:latin typeface="+mj-lt"/>
              </a:rPr>
              <a:t>1</a:t>
            </a:r>
            <a:r>
              <a:rPr lang="en-US" b="1" u="sng" dirty="0" smtClean="0">
                <a:solidFill>
                  <a:srgbClr val="FF0000"/>
                </a:solidFill>
                <a:latin typeface="+mj-lt"/>
              </a:rPr>
              <a:t>5</a:t>
            </a:r>
            <a:r>
              <a:rPr lang="tr-TR" b="1" u="sng" dirty="0" smtClean="0">
                <a:solidFill>
                  <a:srgbClr val="FF0000"/>
                </a:solidFill>
                <a:latin typeface="+mj-lt"/>
              </a:rPr>
              <a:t>0 </a:t>
            </a:r>
            <a:r>
              <a:rPr lang="en-US" b="1" u="sng" dirty="0" smtClean="0">
                <a:solidFill>
                  <a:srgbClr val="FF0000"/>
                </a:solidFill>
                <a:latin typeface="+mj-lt"/>
              </a:rPr>
              <a:t>-179.999 </a:t>
            </a:r>
            <a:r>
              <a:rPr lang="tr-TR" dirty="0" smtClean="0">
                <a:latin typeface="+mj-lt"/>
              </a:rPr>
              <a:t>olan adaylar ise </a:t>
            </a:r>
            <a:r>
              <a:rPr lang="en-US" dirty="0" err="1" smtClean="0">
                <a:latin typeface="+mj-lt"/>
              </a:rPr>
              <a:t>önlisans</a:t>
            </a:r>
            <a:r>
              <a:rPr lang="tr-TR" dirty="0" smtClean="0">
                <a:latin typeface="+mj-lt"/>
              </a:rPr>
              <a:t> programlarını tercih etmeye hak kazanacaktır. </a:t>
            </a:r>
          </a:p>
          <a:p>
            <a:endParaRPr lang="tr-TR" dirty="0" smtClean="0">
              <a:latin typeface="+mj-lt"/>
            </a:endParaRPr>
          </a:p>
          <a:p>
            <a:endParaRPr lang="tr-TR" dirty="0" smtClean="0">
              <a:latin typeface="+mj-lt"/>
            </a:endParaRPr>
          </a:p>
          <a:p>
            <a:r>
              <a:rPr lang="tr-TR" dirty="0" smtClean="0">
                <a:latin typeface="+mj-lt"/>
              </a:rPr>
              <a:t>TYT’ de elde edilen </a:t>
            </a:r>
            <a:r>
              <a:rPr lang="tr-TR" b="1" u="sng" dirty="0" smtClean="0">
                <a:solidFill>
                  <a:srgbClr val="FF0000"/>
                </a:solidFill>
                <a:latin typeface="+mj-lt"/>
              </a:rPr>
              <a:t>200 ve üzeri puan</a:t>
            </a:r>
            <a:r>
              <a:rPr lang="tr-TR" u="sng" dirty="0" smtClean="0">
                <a:latin typeface="+mj-lt"/>
              </a:rPr>
              <a:t>,  </a:t>
            </a:r>
            <a:r>
              <a:rPr lang="tr-TR" sz="3000" b="1" u="sng" dirty="0" smtClean="0">
                <a:solidFill>
                  <a:srgbClr val="002060"/>
                </a:solidFill>
                <a:latin typeface="+mj-lt"/>
              </a:rPr>
              <a:t>iki  (2) yıl </a:t>
            </a:r>
            <a:r>
              <a:rPr lang="tr-TR" dirty="0" smtClean="0">
                <a:latin typeface="+mj-lt"/>
              </a:rPr>
              <a:t>süreyle geçerlidir. </a:t>
            </a:r>
            <a:endParaRPr lang="tr-TR" sz="1800" dirty="0" smtClean="0">
              <a:latin typeface="+mj-lt"/>
            </a:endParaRPr>
          </a:p>
          <a:p>
            <a:endParaRPr lang="tr-TR" dirty="0"/>
          </a:p>
        </p:txBody>
      </p:sp>
    </p:spTree>
  </p:cSld>
  <p:clrMapOvr>
    <a:masterClrMapping/>
  </p:clrMapOvr>
  <p:transition>
    <p:wedg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chemeClr val="accent2">
                    <a:lumMod val="75000"/>
                  </a:schemeClr>
                </a:solidFill>
              </a:rPr>
              <a:t>TEMEL YETENEK TESTİ (TYT)</a:t>
            </a:r>
            <a:endParaRPr lang="tr-TR" dirty="0"/>
          </a:p>
        </p:txBody>
      </p:sp>
      <p:sp>
        <p:nvSpPr>
          <p:cNvPr id="3" name="2 İçerik Yer Tutucusu"/>
          <p:cNvSpPr>
            <a:spLocks noGrp="1"/>
          </p:cNvSpPr>
          <p:nvPr>
            <p:ph idx="1"/>
          </p:nvPr>
        </p:nvSpPr>
        <p:spPr/>
        <p:txBody>
          <a:bodyPr/>
          <a:lstStyle/>
          <a:p>
            <a:r>
              <a:rPr lang="tr-TR" dirty="0" smtClean="0">
                <a:latin typeface="+mj-lt"/>
              </a:rPr>
              <a:t>TYT puanında  </a:t>
            </a:r>
            <a:r>
              <a:rPr lang="tr-TR" u="sng" dirty="0" smtClean="0">
                <a:solidFill>
                  <a:srgbClr val="FF0000"/>
                </a:solidFill>
                <a:latin typeface="+mj-lt"/>
              </a:rPr>
              <a:t>SAY, EA,SÖZ ayrımı yok.</a:t>
            </a:r>
          </a:p>
          <a:p>
            <a:r>
              <a:rPr lang="tr-TR" dirty="0" smtClean="0">
                <a:latin typeface="+mj-lt"/>
              </a:rPr>
              <a:t>İki yıllık </a:t>
            </a:r>
            <a:r>
              <a:rPr lang="tr-TR" dirty="0" err="1" smtClean="0">
                <a:latin typeface="+mj-lt"/>
              </a:rPr>
              <a:t>önlisans</a:t>
            </a:r>
            <a:r>
              <a:rPr lang="tr-TR" dirty="0" smtClean="0">
                <a:latin typeface="+mj-lt"/>
              </a:rPr>
              <a:t> bölümleri</a:t>
            </a:r>
            <a:r>
              <a:rPr lang="en-US" dirty="0" smtClean="0">
                <a:latin typeface="+mj-lt"/>
              </a:rPr>
              <a:t> ( 150 </a:t>
            </a:r>
            <a:r>
              <a:rPr lang="en-US" dirty="0" err="1" smtClean="0">
                <a:latin typeface="+mj-lt"/>
              </a:rPr>
              <a:t>puan</a:t>
            </a:r>
            <a:r>
              <a:rPr lang="en-US" dirty="0" smtClean="0">
                <a:latin typeface="+mj-lt"/>
              </a:rPr>
              <a:t> </a:t>
            </a:r>
            <a:r>
              <a:rPr lang="en-US" dirty="0" err="1" smtClean="0">
                <a:latin typeface="+mj-lt"/>
              </a:rPr>
              <a:t>ve</a:t>
            </a:r>
            <a:r>
              <a:rPr lang="en-US" dirty="0" smtClean="0">
                <a:latin typeface="+mj-lt"/>
              </a:rPr>
              <a:t> </a:t>
            </a:r>
            <a:r>
              <a:rPr lang="en-US" dirty="0" err="1" smtClean="0">
                <a:latin typeface="+mj-lt"/>
              </a:rPr>
              <a:t>üstü</a:t>
            </a:r>
            <a:r>
              <a:rPr lang="en-US" dirty="0" smtClean="0">
                <a:latin typeface="+mj-lt"/>
              </a:rPr>
              <a:t> </a:t>
            </a:r>
            <a:r>
              <a:rPr lang="en-US" dirty="0" err="1" smtClean="0">
                <a:latin typeface="+mj-lt"/>
              </a:rPr>
              <a:t>alanlar</a:t>
            </a:r>
            <a:r>
              <a:rPr lang="en-US" dirty="0" smtClean="0">
                <a:latin typeface="+mj-lt"/>
              </a:rPr>
              <a:t>)</a:t>
            </a:r>
            <a:endParaRPr lang="tr-TR" dirty="0" smtClean="0">
              <a:latin typeface="+mj-lt"/>
            </a:endParaRPr>
          </a:p>
          <a:p>
            <a:r>
              <a:rPr lang="tr-TR" dirty="0" smtClean="0">
                <a:latin typeface="+mj-lt"/>
              </a:rPr>
              <a:t>MSB ASTSUBAY MYO, İçişleri Bakanlığına bağlı  POLİS MYO, JANDARMA  MYO</a:t>
            </a:r>
            <a:endParaRPr lang="en-US" dirty="0" smtClean="0">
              <a:latin typeface="+mj-lt"/>
            </a:endParaRPr>
          </a:p>
          <a:p>
            <a:r>
              <a:rPr lang="tr-TR" dirty="0" smtClean="0">
                <a:latin typeface="+mj-lt"/>
              </a:rPr>
              <a:t>Özel yetenek testi ile alan bölümler için kullanılacak.</a:t>
            </a:r>
          </a:p>
          <a:p>
            <a:endParaRPr lang="tr-TR" dirty="0" smtClean="0">
              <a:latin typeface="+mj-lt"/>
            </a:endParaRPr>
          </a:p>
          <a:p>
            <a:pPr>
              <a:buNone/>
            </a:pPr>
            <a:r>
              <a:rPr lang="tr-TR" dirty="0" smtClean="0">
                <a:latin typeface="+mj-lt"/>
              </a:rPr>
              <a:t> YKS SAY, EA, SÖZ ve DİL puan türlerine Temel Yeterlilik Testinin katkısı </a:t>
            </a:r>
            <a:r>
              <a:rPr lang="tr-TR" sz="4400" b="1" u="sng" dirty="0" smtClean="0">
                <a:solidFill>
                  <a:srgbClr val="FF0000"/>
                </a:solidFill>
                <a:latin typeface="+mj-lt"/>
              </a:rPr>
              <a:t>% 40</a:t>
            </a:r>
            <a:r>
              <a:rPr lang="tr-TR" sz="4400" b="1" dirty="0" smtClean="0">
                <a:latin typeface="+mj-lt"/>
              </a:rPr>
              <a:t>’</a:t>
            </a:r>
            <a:r>
              <a:rPr lang="tr-TR" dirty="0" smtClean="0">
                <a:latin typeface="+mj-lt"/>
              </a:rPr>
              <a:t>dır.  </a:t>
            </a:r>
          </a:p>
          <a:p>
            <a:endParaRPr lang="tr-TR" dirty="0"/>
          </a:p>
        </p:txBody>
      </p:sp>
    </p:spTree>
  </p:cSld>
  <p:clrMapOvr>
    <a:masterClrMapping/>
  </p:clrMapOvr>
  <p:transition>
    <p:wedg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1863</TotalTime>
  <Words>2642</Words>
  <Application>Microsoft Office PowerPoint</Application>
  <PresentationFormat>Ekran Gösterisi (4:3)</PresentationFormat>
  <Paragraphs>622</Paragraphs>
  <Slides>48</Slides>
  <Notes>2</Notes>
  <HiddenSlides>0</HiddenSlides>
  <MMClips>0</MMClips>
  <ScaleCrop>false</ScaleCrop>
  <HeadingPairs>
    <vt:vector size="4" baseType="variant">
      <vt:variant>
        <vt:lpstr>Tema</vt:lpstr>
      </vt:variant>
      <vt:variant>
        <vt:i4>1</vt:i4>
      </vt:variant>
      <vt:variant>
        <vt:lpstr>Slayt Başlıkları</vt:lpstr>
      </vt:variant>
      <vt:variant>
        <vt:i4>48</vt:i4>
      </vt:variant>
    </vt:vector>
  </HeadingPairs>
  <TitlesOfParts>
    <vt:vector size="49" baseType="lpstr">
      <vt:lpstr>Akış</vt:lpstr>
      <vt:lpstr>MUZAFFER ÇİL ANADOLU LİSESİ</vt:lpstr>
      <vt:lpstr>Yükseköğretim Kurumları Sınavı Takvimi</vt:lpstr>
      <vt:lpstr>Yükseköğretim Kurumları Sınavı Takvimi</vt:lpstr>
      <vt:lpstr>Yükseköğretim Kurumları Sınavı Takvimi</vt:lpstr>
      <vt:lpstr>2022 YKS SONUÇ AÇIKLAMA</vt:lpstr>
      <vt:lpstr>Yükseköğretim Kurumları Sınavı (YKS)</vt:lpstr>
      <vt:lpstr>  TEMEL YETENEK TESTİ (TYT)</vt:lpstr>
      <vt:lpstr>TEMEL YETENEK TESTİ (TYT)</vt:lpstr>
      <vt:lpstr>TEMEL YETENEK TESTİ (TYT)</vt:lpstr>
      <vt:lpstr>TYT’ deki  testler  ve kapsamları</vt:lpstr>
      <vt:lpstr>TÜRKÇE TESTİNİN KAPSAMI</vt:lpstr>
      <vt:lpstr>SOSYAL BİLİMLER TESTİNİN KAPSAMI</vt:lpstr>
      <vt:lpstr>TEMEL MATEMATİK TESTİNİN KAPSAMI</vt:lpstr>
      <vt:lpstr>FEN BİLİMLERİ TESTİNİN KAPSAMI</vt:lpstr>
      <vt:lpstr>TYT Puan Türünün Hesaplanmasında Testlerin Ağrılıkları(%)</vt:lpstr>
      <vt:lpstr>TYT SÜRE</vt:lpstr>
      <vt:lpstr>TEMEL YETENEK TESTİ (TYT)</vt:lpstr>
      <vt:lpstr>ALAN YETERLİLİK TESTİ</vt:lpstr>
      <vt:lpstr>ALAN YETERLİLİK TESTİ</vt:lpstr>
      <vt:lpstr>ALAN YETERLİLİK TESTİ</vt:lpstr>
      <vt:lpstr>ALAN YETERLİLİK TESTİ</vt:lpstr>
      <vt:lpstr>DİKKAT-1!</vt:lpstr>
      <vt:lpstr>DİKKAT-2!</vt:lpstr>
      <vt:lpstr>Slayt 24</vt:lpstr>
      <vt:lpstr>AYT- SÜRE</vt:lpstr>
      <vt:lpstr>YKS SAY  Puan Türünün Hesaplanmasında Testlerin Ağırlıkları (%)</vt:lpstr>
      <vt:lpstr>YKS EA  Puan Türünün Hesaplanmasında Testlerin Ağırlıkları (%)</vt:lpstr>
      <vt:lpstr>YKS SÖZ  Puan Türünün Hesaplanmasında Testlerin Ağırlıkları (%)</vt:lpstr>
      <vt:lpstr>ALAN YETERLİLİK TESTİ (AYT)</vt:lpstr>
      <vt:lpstr>Slayt 30</vt:lpstr>
      <vt:lpstr>YABANCI DİL TESTİ (YDT)</vt:lpstr>
      <vt:lpstr>YABANCI DİL TESTİ (YDT)</vt:lpstr>
      <vt:lpstr>YDT-SÜRE</vt:lpstr>
      <vt:lpstr>YKS DİL Puan Türünün Hesaplanmasında Testlerin Ağırlıkları (%)</vt:lpstr>
      <vt:lpstr>Slayt 35</vt:lpstr>
      <vt:lpstr>Slayt 36</vt:lpstr>
      <vt:lpstr>SAYILSAL PUAN TÜRÜ İLE ALAN PROGRAMLAR...</vt:lpstr>
      <vt:lpstr>EŞİT-AĞIRLIK PUAN TÜRÜ İLE ALAN PROGRAMLAR...</vt:lpstr>
      <vt:lpstr>SÖZEL PUAN TÜRÜ İLE ALAN PROGRAMLAR...</vt:lpstr>
      <vt:lpstr>DİL PUAN TÜRÜ İLE ALAN PROGRAMLAR...</vt:lpstr>
      <vt:lpstr>TYT Puanı ile alan  2 yıllık bölümler</vt:lpstr>
      <vt:lpstr>OBP Hesaplaması</vt:lpstr>
      <vt:lpstr> Katsayı Uygulaması ve OBP Hesaplaması</vt:lpstr>
      <vt:lpstr>...</vt:lpstr>
      <vt:lpstr>Sonuç Olarak;</vt:lpstr>
      <vt:lpstr>...</vt:lpstr>
      <vt:lpstr>Yerleştirme Puanları Nasıl Hesaplanacak? </vt:lpstr>
      <vt:lpstr>   Dinlediğiniz için teşekkür ederiz.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YILDIZKENT NAFİZBEY MESLEKİ VE TEKNİK ANADOLU LİSESİ</dc:title>
  <dc:creator>Casper</dc:creator>
  <cp:lastModifiedBy>nesesakarya</cp:lastModifiedBy>
  <cp:revision>216</cp:revision>
  <dcterms:created xsi:type="dcterms:W3CDTF">2017-10-15T10:11:32Z</dcterms:created>
  <dcterms:modified xsi:type="dcterms:W3CDTF">2021-12-24T07:13:07Z</dcterms:modified>
</cp:coreProperties>
</file>