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5" r:id="rId4"/>
    <p:sldId id="319" r:id="rId5"/>
    <p:sldId id="320" r:id="rId6"/>
    <p:sldId id="321" r:id="rId7"/>
    <p:sldId id="306" r:id="rId8"/>
    <p:sldId id="307" r:id="rId9"/>
    <p:sldId id="308" r:id="rId10"/>
    <p:sldId id="309" r:id="rId11"/>
    <p:sldId id="310" r:id="rId12"/>
    <p:sldId id="312" r:id="rId13"/>
    <p:sldId id="313" r:id="rId14"/>
    <p:sldId id="322" r:id="rId15"/>
    <p:sldId id="314" r:id="rId16"/>
    <p:sldId id="315" r:id="rId17"/>
    <p:sldId id="316" r:id="rId18"/>
    <p:sldId id="318" r:id="rId19"/>
    <p:sldId id="30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55C888-D1E1-4325-B215-29AEE59D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A4A31B7-883E-4AB5-A85C-7EB24E6BB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19390E-B693-4470-AC9B-772D63ED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755B0E-CCCA-4459-8232-A4D86C94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2CB13E-14B3-42D4-BE33-98E338D4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41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0C291C-79F3-41FC-925E-F1484B81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647553-90CC-4D33-B215-282C8119F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2837DA-21D0-4BFE-B4E9-7E7805A3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2B57EC-1A97-4E7B-8389-62F96655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F27E42-2EE3-40B7-B029-CE54F95A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3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73E71B9-8C5E-456A-83E0-29281C601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28381D-11E2-4760-938D-18843EBDD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EB0D36-C050-4F22-BC9B-929D8958F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DC110-8391-4D88-ACA9-521D0956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BD6D682-5C9E-4959-92D1-1E620BCB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74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C7FF63-E838-4F3C-8BC4-E8522C82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6FB420-F4EC-431E-9510-324CE9BED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8FB3FD-F4EA-49AE-83FC-97B11FD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9EA102-3AA2-448B-BDEA-B43961EC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07A336-C5CD-48C9-B586-88CA7169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06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949F47-258E-424B-BC54-C4111272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E61EE6-9970-4404-A387-81B022A65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D04D83-461B-4FCC-B6D6-115D7292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ECD1DD-52EE-4F80-9744-70781E20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7B3481-18DA-4D70-A14F-1F1EA804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3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3E750D-D625-4564-BDBE-0E6CEDF8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8F7974-0056-4428-BF72-312FB05C3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3D8485-2B1F-46D9-9EDD-8AC5C5750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5D7C037-0FB3-496B-81E3-770FE065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B70CBE-5F71-4124-BC68-7ADD184E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E0E84E-C8DC-44CB-A18D-0F407893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28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3614CF-F66D-4D89-90A6-E007F6B88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DE13B3-E49F-49EB-AE8F-111DCF2EE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B95BC2E-24EB-4DF4-8127-45E1A99A8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1FA42F6-4837-42F7-A2E2-3E7D3C880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BD6BC8-4372-4A1F-A060-B18FA02E3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4507C11-8AFE-46E8-8BF6-113BBF74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94247D-2BAA-40C3-ACB2-E5B13314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4908D15-55B7-47A7-92BF-A8C5C684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88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421CAC-C904-4651-81D1-4AA908E8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38C5CE1-FD63-4299-8D21-482DE26F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B78937D-AA67-4AB7-8F5D-C3AC086F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4112332-4F8F-4EF6-8D23-E88283EC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0420964-BC83-4AA8-9F83-1C6E16F3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704455-894E-4AD7-A780-786D5AC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4A96D01-BCAF-4072-8942-05336D9C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5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7AE9F1-00F9-47D7-AEA5-07832626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7932BE-B209-4912-8B11-B337484C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A034790-981D-49C3-821F-E81ACBADE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61FB47-7498-46A9-A093-5E46A9AE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4BB689-6D81-42F5-9E7E-1EE07541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64A628-8B11-443B-BAF7-10DF03C7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0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221D1E-4447-40EB-827E-2FC94DD5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72EA60E-DED6-4003-9C44-D7FB8016E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5D219F-ABC3-4E58-A874-07958898F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882F916-34D6-4D39-9279-25ACA903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8E1B38-93CA-431C-9719-6E44A6E90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C7EF91-7783-4CBA-A6A2-09C5D428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91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86BFE0B-0E2E-4699-BF1F-2341D96D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23FC804-7D2D-43C0-BCB3-314FF3F75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4EAF50-BE9F-48D7-9988-704BB258C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C939-92BE-49B5-93D6-B53DAD8F462A}" type="datetimeFigureOut">
              <a:rPr lang="tr-TR" smtClean="0"/>
              <a:pPr/>
              <a:t>23.10.2020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83EA78-4A31-493B-BB8B-440FF3C15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C4E2D8-CFBC-4819-A51D-16ADA75AC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E660-8307-49DE-8C33-81FE5DF3DD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5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31137" y="6426463"/>
              <a:ext cx="11872317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216481" y="927462"/>
            <a:ext cx="11726014" cy="1035153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ZAMAN YÖNETİMİ</a:t>
            </a:r>
            <a:endParaRPr lang="tr-TR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Alt Başlık 2"/>
          <p:cNvSpPr>
            <a:spLocks noGrp="1"/>
          </p:cNvSpPr>
          <p:nvPr>
            <p:ph type="subTitle" idx="1"/>
          </p:nvPr>
        </p:nvSpPr>
        <p:spPr>
          <a:xfrm>
            <a:off x="216481" y="2716789"/>
            <a:ext cx="11726014" cy="1306571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FF0000"/>
                </a:solidFill>
              </a:rPr>
              <a:t>NEŞE SAKARYA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33855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r>
                  <a:rPr lang="tr-TR" sz="800" dirty="0">
                    <a:solidFill>
                      <a:srgbClr val="7030A0"/>
                    </a:solidFill>
                  </a:rPr>
                  <a:t> </a:t>
                </a:r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Hedefleri Belirleyip, </a:t>
            </a:r>
            <a:r>
              <a:rPr lang="tr-TR" altLang="tr-TR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Önceliklendirmek</a:t>
            </a:r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İçin...</a:t>
            </a:r>
            <a:endParaRPr lang="tr-TR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E9878D0-161C-4A0B-ACA7-89B777E49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75946"/>
              </p:ext>
            </p:extLst>
          </p:nvPr>
        </p:nvGraphicFramePr>
        <p:xfrm>
          <a:off x="216481" y="2575797"/>
          <a:ext cx="11726013" cy="335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671">
                  <a:extLst>
                    <a:ext uri="{9D8B030D-6E8A-4147-A177-3AD203B41FA5}">
                      <a16:colId xmlns:a16="http://schemas.microsoft.com/office/drawing/2014/main" val="4170802799"/>
                    </a:ext>
                  </a:extLst>
                </a:gridCol>
                <a:gridCol w="3908671">
                  <a:extLst>
                    <a:ext uri="{9D8B030D-6E8A-4147-A177-3AD203B41FA5}">
                      <a16:colId xmlns:a16="http://schemas.microsoft.com/office/drawing/2014/main" val="3884710887"/>
                    </a:ext>
                  </a:extLst>
                </a:gridCol>
                <a:gridCol w="3908671">
                  <a:extLst>
                    <a:ext uri="{9D8B030D-6E8A-4147-A177-3AD203B41FA5}">
                      <a16:colId xmlns:a16="http://schemas.microsoft.com/office/drawing/2014/main" val="1703404825"/>
                    </a:ext>
                  </a:extLst>
                </a:gridCol>
              </a:tblGrid>
              <a:tr h="83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Ana Hedeflerini Listele: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Daha önemli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Önemli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316739975"/>
                  </a:ext>
                </a:extLst>
              </a:tr>
              <a:tr h="83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Uzun Dönem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65955"/>
                  </a:ext>
                </a:extLst>
              </a:tr>
              <a:tr h="83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Orta Dönem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sz="28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00954"/>
                  </a:ext>
                </a:extLst>
              </a:tr>
              <a:tr h="83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Kısa Dönem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sz="28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28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25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22E7D621-8795-45CA-BECE-173648390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16506"/>
              </p:ext>
            </p:extLst>
          </p:nvPr>
        </p:nvGraphicFramePr>
        <p:xfrm>
          <a:off x="216481" y="1077595"/>
          <a:ext cx="11726013" cy="532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123">
                  <a:extLst>
                    <a:ext uri="{9D8B030D-6E8A-4147-A177-3AD203B41FA5}">
                      <a16:colId xmlns:a16="http://schemas.microsoft.com/office/drawing/2014/main" val="466938728"/>
                    </a:ext>
                  </a:extLst>
                </a:gridCol>
                <a:gridCol w="1116133">
                  <a:extLst>
                    <a:ext uri="{9D8B030D-6E8A-4147-A177-3AD203B41FA5}">
                      <a16:colId xmlns:a16="http://schemas.microsoft.com/office/drawing/2014/main" val="551669887"/>
                    </a:ext>
                  </a:extLst>
                </a:gridCol>
                <a:gridCol w="1103970">
                  <a:extLst>
                    <a:ext uri="{9D8B030D-6E8A-4147-A177-3AD203B41FA5}">
                      <a16:colId xmlns:a16="http://schemas.microsoft.com/office/drawing/2014/main" val="4185757743"/>
                    </a:ext>
                  </a:extLst>
                </a:gridCol>
                <a:gridCol w="1115122">
                  <a:extLst>
                    <a:ext uri="{9D8B030D-6E8A-4147-A177-3AD203B41FA5}">
                      <a16:colId xmlns:a16="http://schemas.microsoft.com/office/drawing/2014/main" val="1791510040"/>
                    </a:ext>
                  </a:extLst>
                </a:gridCol>
                <a:gridCol w="1159727">
                  <a:extLst>
                    <a:ext uri="{9D8B030D-6E8A-4147-A177-3AD203B41FA5}">
                      <a16:colId xmlns:a16="http://schemas.microsoft.com/office/drawing/2014/main" val="2649753847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2986646832"/>
                    </a:ext>
                  </a:extLst>
                </a:gridCol>
                <a:gridCol w="1328800">
                  <a:extLst>
                    <a:ext uri="{9D8B030D-6E8A-4147-A177-3AD203B41FA5}">
                      <a16:colId xmlns:a16="http://schemas.microsoft.com/office/drawing/2014/main" val="2885567179"/>
                    </a:ext>
                  </a:extLst>
                </a:gridCol>
                <a:gridCol w="900982">
                  <a:extLst>
                    <a:ext uri="{9D8B030D-6E8A-4147-A177-3AD203B41FA5}">
                      <a16:colId xmlns:a16="http://schemas.microsoft.com/office/drawing/2014/main" val="349221207"/>
                    </a:ext>
                  </a:extLst>
                </a:gridCol>
              </a:tblGrid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Her Bir Gün İçin Kalan Süre</a:t>
                      </a:r>
                      <a:endParaRPr kumimoji="0" lang="tr-TR" alt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009545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Günlük Etkinlikler: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Pazartesi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Salı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Çarşamba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Perşembe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Cuma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Cumartesi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Pazar</a:t>
                      </a:r>
                      <a:endParaRPr kumimoji="0" lang="tr-TR" alt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192266925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Uyku: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651076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Kişisel Bakım / Temizlik: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536260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Yemek hazırlama / Yeme / Toplama: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79123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Aile ile zaman geçirme: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85772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Sosyal ilişkiler &amp; arkadaşlık: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64434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Dinlenme: TV / video izleme, vb.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833498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Spor / egzersiz: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29521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Ulaşım (okul, iş, vb.):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195171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Çalışma / yardım: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98311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Okuma: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392991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Plan yapma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063650"/>
                  </a:ext>
                </a:extLst>
              </a:tr>
              <a:tr h="3794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Diğer:</a:t>
                      </a:r>
                      <a:endParaRPr kumimoji="0" lang="tr-TR" alt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8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46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Zamanı Akıllıca Planlayabilmek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Her sabah günlük işlerinizi belirleyin ve öncelik sırasına dizin.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7030A0"/>
                </a:solidFill>
                <a:latin typeface="Arial Narrow" panose="020B0606020202030204" pitchFamily="34" charset="0"/>
              </a:rPr>
              <a:t>Günlük planı yazılı hale getirin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Günün sonunda hedef listenizi gözden geçirin,gerçekleştiremediğiniz işleri bir sonraki listenin başına önem sırasına göre ekleyin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7030A0"/>
                </a:solidFill>
                <a:latin typeface="Arial Narrow" panose="020B0606020202030204" pitchFamily="34" charset="0"/>
              </a:rPr>
              <a:t>Kendinizi tanıyın, hangi zamanlarda enerjik olduğunuzu belirleyin</a:t>
            </a: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4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Zamanı Akıllıca Planlayabilmek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Sınavları, </a:t>
            </a:r>
            <a:r>
              <a:rPr lang="en-US" sz="3200" dirty="0" err="1"/>
              <a:t>öğrenme</a:t>
            </a:r>
            <a:r>
              <a:rPr lang="en-US" sz="3200" dirty="0"/>
              <a:t> </a:t>
            </a:r>
            <a:r>
              <a:rPr lang="tr-TR" sz="3200" dirty="0"/>
              <a:t>eksik</a:t>
            </a:r>
            <a:r>
              <a:rPr lang="en-US" sz="3200" dirty="0" err="1"/>
              <a:t>lik</a:t>
            </a:r>
            <a:r>
              <a:rPr lang="tr-TR" sz="3200" dirty="0" err="1"/>
              <a:t>lerini</a:t>
            </a:r>
            <a:r>
              <a:rPr lang="tr-TR" sz="3200" dirty="0"/>
              <a:t> ve ertesi gün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</a:t>
            </a:r>
            <a:r>
              <a:rPr lang="tr-TR" sz="3200" dirty="0"/>
              <a:t>dersleri göz</a:t>
            </a:r>
            <a:r>
              <a:rPr lang="en-US" sz="3200" dirty="0"/>
              <a:t> </a:t>
            </a:r>
            <a:r>
              <a:rPr lang="tr-TR" sz="3200" dirty="0"/>
              <a:t>önüne alarak çalışman gereken konuları belirle. </a:t>
            </a:r>
            <a:endParaRPr lang="en-US" sz="32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Hangi konu ve kangi kaynaktan çalışılacağını önceden belirleme alışkanlığı kazanın.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Çalışmakta zorlandığın konuyu bir günde çalışmak yerine parçalara bölerek bir haftaya yayabilirsin. Ders çalışmaya da bu konudan başla. Çünkü daha sonra yorulup erteleyebilirsin. </a:t>
            </a:r>
            <a:endParaRPr lang="fi-FI" altLang="tr-TR" sz="3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Ders çalışmaya zamanında başlayın ve zamanında bitirin,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tr-TR" sz="32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38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4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Zamanı Akıllıca Planlayabilmek İçin...</a:t>
            </a:r>
            <a:endParaRPr lang="en-US" sz="32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Haftalık planlar yap. Çok uzun zamanlı planlar aksayabilir veya güncelliğini yitirebilir.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Kesinlikle hedeflediğin programı erteleme.</a:t>
            </a:r>
            <a:endParaRPr lang="fi-FI" altLang="tr-TR" sz="32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 </a:t>
            </a:r>
            <a:r>
              <a:rPr lang="en-US" sz="3200" dirty="0" err="1"/>
              <a:t>Uzun</a:t>
            </a:r>
            <a:r>
              <a:rPr lang="en-US" sz="3200" dirty="0"/>
              <a:t> </a:t>
            </a:r>
            <a:r>
              <a:rPr lang="en-US" sz="3200" dirty="0" err="1"/>
              <a:t>süreler</a:t>
            </a:r>
            <a:r>
              <a:rPr lang="en-US" sz="3200" dirty="0"/>
              <a:t> </a:t>
            </a:r>
            <a:r>
              <a:rPr lang="en-US" sz="3200" dirty="0" err="1"/>
              <a:t>yerine</a:t>
            </a:r>
            <a:r>
              <a:rPr lang="en-US" sz="3200" dirty="0"/>
              <a:t> </a:t>
            </a:r>
            <a:r>
              <a:rPr lang="en-US" sz="3200" dirty="0" err="1"/>
              <a:t>kısa</a:t>
            </a:r>
            <a:r>
              <a:rPr lang="en-US" sz="3200" dirty="0"/>
              <a:t> </a:t>
            </a:r>
            <a:r>
              <a:rPr lang="en-US" sz="3200" dirty="0" err="1"/>
              <a:t>zaman</a:t>
            </a:r>
            <a:r>
              <a:rPr lang="en-US" sz="3200" dirty="0"/>
              <a:t> </a:t>
            </a:r>
            <a:r>
              <a:rPr lang="en-US" sz="3200" dirty="0" err="1"/>
              <a:t>aralıkları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çalışın</a:t>
            </a:r>
            <a:r>
              <a:rPr lang="en-US" sz="3200" dirty="0"/>
              <a:t>. </a:t>
            </a:r>
            <a:r>
              <a:rPr lang="en-US" sz="3200" dirty="0" err="1"/>
              <a:t>Sonra</a:t>
            </a:r>
            <a:r>
              <a:rPr lang="en-US" sz="3200" dirty="0"/>
              <a:t> </a:t>
            </a:r>
            <a:r>
              <a:rPr lang="en-US" sz="3200" dirty="0" err="1"/>
              <a:t>ara</a:t>
            </a:r>
            <a:r>
              <a:rPr lang="en-US" sz="3200" dirty="0"/>
              <a:t>!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/>
              <a:t>Canın</a:t>
            </a:r>
            <a:r>
              <a:rPr lang="en-US" sz="3200" dirty="0"/>
              <a:t> </a:t>
            </a:r>
            <a:r>
              <a:rPr lang="en-US" sz="3200" dirty="0" err="1"/>
              <a:t>ders</a:t>
            </a:r>
            <a:r>
              <a:rPr lang="en-US" sz="3200" dirty="0"/>
              <a:t> </a:t>
            </a:r>
            <a:r>
              <a:rPr lang="en-US" sz="3200" dirty="0" err="1"/>
              <a:t>çalışmak</a:t>
            </a:r>
            <a:r>
              <a:rPr lang="en-US" sz="3200" dirty="0"/>
              <a:t> </a:t>
            </a:r>
            <a:r>
              <a:rPr lang="en-US" sz="3200" dirty="0" err="1"/>
              <a:t>istemesede</a:t>
            </a:r>
            <a:r>
              <a:rPr lang="en-US" sz="3200" dirty="0"/>
              <a:t> </a:t>
            </a:r>
            <a:r>
              <a:rPr lang="en-US" sz="3200" dirty="0" err="1"/>
              <a:t>masa</a:t>
            </a:r>
            <a:r>
              <a:rPr lang="en-US" sz="3200" dirty="0"/>
              <a:t> </a:t>
            </a:r>
            <a:r>
              <a:rPr lang="en-US" sz="3200" dirty="0" err="1"/>
              <a:t>başına</a:t>
            </a:r>
            <a:r>
              <a:rPr lang="en-US" sz="3200" dirty="0"/>
              <a:t> </a:t>
            </a:r>
            <a:r>
              <a:rPr lang="en-US" sz="3200" dirty="0" err="1"/>
              <a:t>otur</a:t>
            </a:r>
            <a:r>
              <a:rPr lang="en-US" sz="32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/>
              <a:t>Önceliklerini</a:t>
            </a:r>
            <a:r>
              <a:rPr lang="en-US" sz="3200" dirty="0"/>
              <a:t> </a:t>
            </a:r>
            <a:r>
              <a:rPr lang="en-US" sz="3200" dirty="0" err="1"/>
              <a:t>belirledikten</a:t>
            </a:r>
            <a:r>
              <a:rPr lang="en-US" sz="3200" dirty="0"/>
              <a:t> </a:t>
            </a:r>
            <a:r>
              <a:rPr lang="en-US" sz="3200" dirty="0" err="1"/>
              <a:t>sonra</a:t>
            </a:r>
            <a:r>
              <a:rPr lang="en-US" sz="3200" dirty="0"/>
              <a:t> HAYIR </a:t>
            </a:r>
            <a:r>
              <a:rPr lang="en-US" sz="3200" dirty="0" err="1"/>
              <a:t>demeyi</a:t>
            </a:r>
            <a:r>
              <a:rPr lang="en-US" sz="3200" dirty="0"/>
              <a:t> </a:t>
            </a:r>
            <a:r>
              <a:rPr lang="en-US" sz="3200" dirty="0" err="1"/>
              <a:t>öğren</a:t>
            </a:r>
            <a:r>
              <a:rPr lang="en-US" sz="32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/>
              <a:t>İşinizi</a:t>
            </a:r>
            <a:r>
              <a:rPr lang="en-US" sz="3200" dirty="0"/>
              <a:t> </a:t>
            </a:r>
            <a:r>
              <a:rPr lang="en-US" sz="3200" dirty="0" err="1"/>
              <a:t>bitirmeye</a:t>
            </a:r>
            <a:r>
              <a:rPr lang="en-US" sz="3200" dirty="0"/>
              <a:t> </a:t>
            </a:r>
            <a:r>
              <a:rPr lang="en-US" sz="3200" dirty="0" err="1"/>
              <a:t>çalışırken</a:t>
            </a:r>
            <a:r>
              <a:rPr lang="en-US" sz="3200" dirty="0"/>
              <a:t> </a:t>
            </a:r>
            <a:r>
              <a:rPr lang="en-US" sz="3200" dirty="0" err="1"/>
              <a:t>telefondan</a:t>
            </a:r>
            <a:r>
              <a:rPr lang="en-US" sz="3200" dirty="0"/>
              <a:t> </a:t>
            </a:r>
            <a:r>
              <a:rPr lang="en-US" sz="3200" dirty="0" err="1"/>
              <a:t>uzak</a:t>
            </a:r>
            <a:r>
              <a:rPr lang="en-US" sz="3200" dirty="0"/>
              <a:t> </a:t>
            </a:r>
            <a:r>
              <a:rPr lang="en-US" sz="3200" dirty="0" err="1"/>
              <a:t>durun</a:t>
            </a:r>
            <a:r>
              <a:rPr lang="en-US" sz="3200" dirty="0"/>
              <a:t>. </a:t>
            </a:r>
            <a:r>
              <a:rPr lang="en-US" sz="3200" dirty="0" err="1"/>
              <a:t>Eğer</a:t>
            </a:r>
            <a:r>
              <a:rPr lang="en-US" sz="3200" dirty="0"/>
              <a:t> </a:t>
            </a:r>
            <a:r>
              <a:rPr lang="en-US" sz="3200" dirty="0" err="1"/>
              <a:t>gerçekten</a:t>
            </a:r>
            <a:r>
              <a:rPr lang="en-US" sz="3200" dirty="0"/>
              <a:t> </a:t>
            </a:r>
            <a:r>
              <a:rPr lang="en-US" sz="3200" dirty="0" err="1"/>
              <a:t>önemli</a:t>
            </a:r>
            <a:r>
              <a:rPr lang="en-US" sz="3200" dirty="0"/>
              <a:t> </a:t>
            </a:r>
            <a:r>
              <a:rPr lang="en-US" sz="3200" dirty="0" err="1"/>
              <a:t>ise</a:t>
            </a:r>
            <a:r>
              <a:rPr lang="en-US" sz="3200" dirty="0"/>
              <a:t> </a:t>
            </a:r>
            <a:r>
              <a:rPr lang="en-US" sz="3200" dirty="0" err="1"/>
              <a:t>tekrar</a:t>
            </a:r>
            <a:r>
              <a:rPr lang="en-US" sz="3200" dirty="0"/>
              <a:t> </a:t>
            </a:r>
            <a:r>
              <a:rPr lang="en-US" sz="3200" dirty="0" err="1"/>
              <a:t>arayacaktır</a:t>
            </a:r>
            <a:r>
              <a:rPr lang="en-US" sz="3200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/>
              <a:t>Sosyal</a:t>
            </a:r>
            <a:r>
              <a:rPr lang="en-US" sz="3200" dirty="0"/>
              <a:t> </a:t>
            </a:r>
            <a:r>
              <a:rPr lang="en-US" sz="3200" dirty="0" err="1"/>
              <a:t>medya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aranıza</a:t>
            </a:r>
            <a:r>
              <a:rPr lang="en-US" sz="3200" dirty="0"/>
              <a:t> </a:t>
            </a:r>
            <a:r>
              <a:rPr lang="en-US" sz="3200" dirty="0" err="1"/>
              <a:t>mesafe</a:t>
            </a:r>
            <a:r>
              <a:rPr lang="en-US" sz="3200" dirty="0"/>
              <a:t> </a:t>
            </a:r>
            <a:r>
              <a:rPr lang="en-US" sz="3200" dirty="0" err="1"/>
              <a:t>koyun</a:t>
            </a:r>
            <a:r>
              <a:rPr lang="en-US" sz="3200" dirty="0"/>
              <a:t>.</a:t>
            </a:r>
            <a:endParaRPr lang="tr-TR" sz="32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69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Aşırı Bilgi Yüklenmesini Önlemek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Haftalık veya aylık tekrar yapın.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Konuda önemli yerlerin altını çizin.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altLang="tr-TR" sz="3200" dirty="0" err="1">
                <a:latin typeface="Arial Narrow" panose="020B0606020202030204" pitchFamily="34" charset="0"/>
              </a:rPr>
              <a:t>Ders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çalışırken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aldığınız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notları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atmayın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tekrar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ederken</a:t>
            </a:r>
            <a:r>
              <a:rPr lang="en-US" altLang="tr-TR" sz="3200" dirty="0">
                <a:latin typeface="Arial Narrow" panose="020B0606020202030204" pitchFamily="34" charset="0"/>
              </a:rPr>
              <a:t> </a:t>
            </a:r>
            <a:r>
              <a:rPr lang="en-US" altLang="tr-TR" sz="3200" dirty="0" err="1">
                <a:latin typeface="Arial Narrow" panose="020B0606020202030204" pitchFamily="34" charset="0"/>
              </a:rPr>
              <a:t>kullanın</a:t>
            </a:r>
            <a:r>
              <a:rPr lang="en-US" altLang="tr-TR" sz="3200" dirty="0">
                <a:latin typeface="Arial Narrow" panose="020B0606020202030204" pitchFamily="34" charset="0"/>
              </a:rPr>
              <a:t>.</a:t>
            </a:r>
            <a:endParaRPr lang="fi-FI" altLang="tr-TR" sz="3200" dirty="0"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6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 Kaybettiren İşleri Önlemek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Günlük rutin işler için planlayıcı kullanmayı alışkanlık haline getirin.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Sınavlar, ödevler, doğum günleri vb önemli günler için ve son tarihler için bir defter ya da sizi uyarabilecek cep telefonu ajandası vb kullanmayı alışkanlık haline getirin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Önemli ve sürekli kullandığınız bilgileri elinizin altında bulunduracağınız bir deftere kaydedin.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Her sabah o günün neler yapacağınızı planlayın veya programınıza bakın.</a:t>
            </a: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3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33855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r>
                  <a:rPr lang="tr-TR" sz="800" dirty="0">
                    <a:solidFill>
                      <a:srgbClr val="7030A0"/>
                    </a:solidFill>
                  </a:rPr>
                  <a:t> </a:t>
                </a:r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 Kaybettiren İşleri Önlemek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Hedeflerinizi gerçekleştirebilmek için kendinize kimsenin bölmeyeceği zaman dilimleri ayırın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Planladığınız çalışmaları yaparken başka birisinin müdahalesini kabul etmeyin. Bunun için “HAYIR” DEMEYİ ÖĞRENİN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Masanızı sürekli olarak gözden geçirin ve kullanmadığınız kitap ve defterleri  masanızdan uzaklaştırın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Ders çalışırken kullandığınız araç, gereç ve malzemeyi her zaman belirli yerlerde bulundurun.</a:t>
            </a: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56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Son </a:t>
            </a:r>
            <a:r>
              <a:rPr lang="en-US" altLang="tr-TR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söz</a:t>
            </a:r>
            <a:endParaRPr lang="tr-TR" alt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Kararlı olun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Büyük işleri küçük parçalara ayırın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Azimli olun, başladığınız işi bitirmeye özen gösterin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Hoşunuza gitmeyen dersleri/ işleri sabahları yapın ve gün boyunca canınızın sıkılmasını önleyin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sz="3200" dirty="0">
                <a:latin typeface="Arial Narrow" panose="020B0606020202030204" pitchFamily="34" charset="0"/>
              </a:rPr>
              <a:t>K</a:t>
            </a:r>
            <a:r>
              <a:rPr lang="fi-FI" altLang="tr-TR" sz="3200" dirty="0">
                <a:latin typeface="Arial Narrow" panose="020B0606020202030204" pitchFamily="34" charset="0"/>
              </a:rPr>
              <a:t>endinize zaman ayırın</a:t>
            </a: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33855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r>
                  <a:rPr lang="tr-TR" sz="800" dirty="0">
                    <a:solidFill>
                      <a:srgbClr val="7030A0"/>
                    </a:solidFill>
                  </a:rPr>
                  <a:t> </a:t>
                </a:r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31137" y="6426463"/>
              <a:ext cx="11872317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18" name="Başlık 1"/>
          <p:cNvSpPr txBox="1">
            <a:spLocks/>
          </p:cNvSpPr>
          <p:nvPr/>
        </p:nvSpPr>
        <p:spPr>
          <a:xfrm>
            <a:off x="4506686" y="2476282"/>
            <a:ext cx="7315200" cy="197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  <a:t>KATILIMINIZ İÇİN</a:t>
            </a:r>
            <a:b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</a:br>
            <a: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  <a:t>           </a:t>
            </a:r>
            <a:b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</a:br>
            <a: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  <a:t>TEŞEKKÜR EDERİM.</a:t>
            </a:r>
            <a:endParaRPr lang="en-US" sz="4400" b="1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5551714" y="5277394"/>
            <a:ext cx="500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</a:t>
            </a:r>
            <a:r>
              <a:rPr lang="en-US" dirty="0" err="1"/>
              <a:t>Kaynakça</a:t>
            </a:r>
            <a:r>
              <a:rPr lang="en-US" dirty="0"/>
              <a:t>: </a:t>
            </a:r>
            <a:r>
              <a:rPr lang="en-US" dirty="0" err="1"/>
              <a:t>Bilecik</a:t>
            </a:r>
            <a:r>
              <a:rPr lang="en-US" dirty="0"/>
              <a:t> RAM</a:t>
            </a:r>
          </a:p>
          <a:p>
            <a:r>
              <a:rPr lang="en-US" dirty="0"/>
              <a:t>                                             </a:t>
            </a:r>
            <a:r>
              <a:rPr lang="en-US" dirty="0" err="1"/>
              <a:t>Boğaziçi</a:t>
            </a:r>
            <a:r>
              <a:rPr lang="en-US" dirty="0"/>
              <a:t> Üniv.RPD </a:t>
            </a:r>
            <a:r>
              <a:rPr lang="en-US" dirty="0" err="1"/>
              <a:t>Merkezi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24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492443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800" b="1" dirty="0">
                <a:latin typeface="Arial Narrow" panose="020B0606020202030204" pitchFamily="34" charset="0"/>
              </a:rPr>
              <a:t>Zaman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ın</a:t>
            </a:r>
            <a:r>
              <a:rPr lang="tr-TR" altLang="tr-TR" sz="4800" b="1" dirty="0">
                <a:latin typeface="Arial Narrow" panose="020B0606020202030204" pitchFamily="34" charset="0"/>
              </a:rPr>
              <a:t> </a:t>
            </a:r>
          </a:p>
          <a:p>
            <a:r>
              <a:rPr lang="tr-TR" altLang="tr-TR" sz="4800" b="1" dirty="0">
                <a:latin typeface="Arial Narrow" panose="020B0606020202030204" pitchFamily="34" charset="0"/>
              </a:rPr>
              <a:t>Kullanılmayan Kısmı </a:t>
            </a:r>
          </a:p>
          <a:p>
            <a:r>
              <a:rPr lang="tr-TR" altLang="tr-TR" sz="4800" b="1" dirty="0">
                <a:latin typeface="Arial Narrow" panose="020B0606020202030204" pitchFamily="34" charset="0"/>
              </a:rPr>
              <a:t>Yok Olup Giden </a:t>
            </a:r>
          </a:p>
          <a:p>
            <a:r>
              <a:rPr lang="tr-TR" altLang="tr-TR" sz="4800" b="1" dirty="0">
                <a:latin typeface="Arial Narrow" panose="020B0606020202030204" pitchFamily="34" charset="0"/>
              </a:rPr>
              <a:t>Önemli Bir Sermayedir. </a:t>
            </a:r>
          </a:p>
          <a:p>
            <a:r>
              <a:rPr lang="tr-TR" altLang="tr-TR" dirty="0">
                <a:solidFill>
                  <a:srgbClr val="008080"/>
                </a:solidFill>
                <a:latin typeface="Arial Narrow" panose="020B0606020202030204" pitchFamily="34" charset="0"/>
              </a:rPr>
              <a:t> </a:t>
            </a:r>
            <a:endParaRPr lang="tr-TR" altLang="tr-T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2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76914"/>
            <a:ext cx="11911584" cy="6553070"/>
            <a:chOff x="121920" y="176914"/>
            <a:chExt cx="11911584" cy="6553070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76914"/>
              <a:ext cx="11911584" cy="6553070"/>
              <a:chOff x="121920" y="176914"/>
              <a:chExt cx="11911584" cy="6553070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57263" y="176914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4800" b="1" dirty="0">
                <a:latin typeface="Arial Narrow" panose="020B0606020202030204" pitchFamily="34" charset="0"/>
              </a:rPr>
              <a:t>Yaşam İçin En Önemli Sermaye Olan Zamanın Kullanılabilirlik Oranını Artırmak, </a:t>
            </a:r>
          </a:p>
          <a:p>
            <a:r>
              <a:rPr lang="tr-TR" altLang="tr-TR" sz="4800" b="1" dirty="0">
                <a:latin typeface="Arial Narrow" panose="020B0606020202030204" pitchFamily="34" charset="0"/>
              </a:rPr>
              <a:t>Ancak Onu Etkili Bir Biçimde </a:t>
            </a:r>
          </a:p>
          <a:p>
            <a:r>
              <a:rPr lang="tr-TR" altLang="tr-TR" sz="4800" b="1" dirty="0">
                <a:latin typeface="Arial Narrow" panose="020B0606020202030204" pitchFamily="34" charset="0"/>
              </a:rPr>
              <a:t>Yönetmekle Olanaklı Olur </a:t>
            </a:r>
          </a:p>
          <a:p>
            <a:r>
              <a:rPr lang="tr-TR" altLang="tr-TR" dirty="0">
                <a:solidFill>
                  <a:srgbClr val="008080"/>
                </a:solidFill>
                <a:latin typeface="Arial Narrow" panose="020B0606020202030204" pitchFamily="34" charset="0"/>
              </a:rPr>
              <a:t> </a:t>
            </a:r>
            <a:endParaRPr lang="tr-TR" altLang="tr-T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76914"/>
            <a:ext cx="11911584" cy="6553070"/>
            <a:chOff x="121920" y="176914"/>
            <a:chExt cx="11911584" cy="6553070"/>
          </a:xfrm>
          <a:effectLst/>
        </p:grpSpPr>
        <p:grpSp>
          <p:nvGrpSpPr>
            <p:cNvPr id="4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76914"/>
              <a:ext cx="11911584" cy="6553070"/>
              <a:chOff x="121920" y="176914"/>
              <a:chExt cx="11911584" cy="6553070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57263" y="176914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z="4800" b="1" dirty="0" err="1">
                <a:latin typeface="Arial Narrow" panose="020B0606020202030204" pitchFamily="34" charset="0"/>
              </a:rPr>
              <a:t>Zaman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Yönetiminin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önündeki</a:t>
            </a:r>
            <a:r>
              <a:rPr lang="en-US" altLang="tr-TR" sz="4800" b="1" dirty="0">
                <a:latin typeface="Arial Narrow" panose="020B0606020202030204" pitchFamily="34" charset="0"/>
              </a:rPr>
              <a:t> en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büyük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engel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ERTELEMECİLİK’tir</a:t>
            </a:r>
            <a:r>
              <a:rPr lang="en-US" altLang="tr-TR" sz="4800" b="1" dirty="0">
                <a:latin typeface="Arial Narrow" panose="020B0606020202030204" pitchFamily="34" charset="0"/>
              </a:rPr>
              <a:t>.</a:t>
            </a:r>
          </a:p>
          <a:p>
            <a:endParaRPr lang="en-US" altLang="tr-TR" sz="4800" b="1" dirty="0">
              <a:latin typeface="Arial Narrow" panose="020B0606020202030204" pitchFamily="34" charset="0"/>
            </a:endParaRPr>
          </a:p>
          <a:p>
            <a:r>
              <a:rPr lang="en-US" altLang="tr-TR" sz="4800" b="1" dirty="0" err="1">
                <a:latin typeface="Arial Narrow" panose="020B0606020202030204" pitchFamily="34" charset="0"/>
              </a:rPr>
              <a:t>Ertelemeçilik</a:t>
            </a:r>
            <a:r>
              <a:rPr lang="en-US" altLang="tr-TR" sz="4800" b="1" dirty="0">
                <a:latin typeface="Arial Narrow" panose="020B0606020202030204" pitchFamily="34" charset="0"/>
              </a:rPr>
              <a:t> 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tamamlanması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gereken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bir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işi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</a:p>
          <a:p>
            <a:r>
              <a:rPr lang="en-US" altLang="tr-TR" sz="4800" b="1" dirty="0" err="1">
                <a:latin typeface="Arial Narrow" panose="020B0606020202030204" pitchFamily="34" charset="0"/>
              </a:rPr>
              <a:t>yapmaktan</a:t>
            </a:r>
            <a:r>
              <a:rPr lang="en-US" altLang="tr-TR" sz="4800" b="1" dirty="0">
                <a:latin typeface="Arial Narrow" panose="020B0606020202030204" pitchFamily="34" charset="0"/>
              </a:rPr>
              <a:t> </a:t>
            </a:r>
            <a:r>
              <a:rPr lang="en-US" altLang="tr-TR" sz="4800" b="1" dirty="0" err="1">
                <a:latin typeface="Arial Narrow" panose="020B0606020202030204" pitchFamily="34" charset="0"/>
              </a:rPr>
              <a:t>kaçınmaktır</a:t>
            </a:r>
            <a:r>
              <a:rPr lang="en-US" altLang="tr-TR" sz="4800" b="1" dirty="0">
                <a:latin typeface="Arial Narrow" panose="020B0606020202030204" pitchFamily="34" charset="0"/>
              </a:rPr>
              <a:t>. </a:t>
            </a:r>
            <a:endParaRPr lang="tr-TR" altLang="tr-TR" sz="4800" b="1" dirty="0">
              <a:latin typeface="Arial Narrow" panose="020B0606020202030204" pitchFamily="34" charset="0"/>
            </a:endParaRPr>
          </a:p>
          <a:p>
            <a:r>
              <a:rPr lang="tr-TR" altLang="tr-TR" dirty="0">
                <a:solidFill>
                  <a:srgbClr val="008080"/>
                </a:solidFill>
                <a:latin typeface="Arial Narrow" panose="020B0606020202030204" pitchFamily="34" charset="0"/>
              </a:rPr>
              <a:t> </a:t>
            </a:r>
            <a:endParaRPr lang="tr-TR" altLang="tr-T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76914"/>
            <a:ext cx="11911584" cy="6553070"/>
            <a:chOff x="121920" y="176914"/>
            <a:chExt cx="11911584" cy="6553070"/>
          </a:xfrm>
          <a:effectLst/>
        </p:grpSpPr>
        <p:grpSp>
          <p:nvGrpSpPr>
            <p:cNvPr id="4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76914"/>
              <a:ext cx="11911584" cy="6553070"/>
              <a:chOff x="121920" y="176914"/>
              <a:chExt cx="11911584" cy="6553070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57263" y="176914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Neden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Erteleriz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tr-TR" sz="16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>
                <a:latin typeface="Arial Narrow" panose="020B0606020202030204" pitchFamily="34" charset="0"/>
              </a:rPr>
              <a:t>1.Başarısız </a:t>
            </a:r>
            <a:r>
              <a:rPr lang="en-US" altLang="tr-TR" sz="2800" dirty="0" err="1">
                <a:latin typeface="Arial Narrow" panose="020B0606020202030204" pitchFamily="34" charset="0"/>
              </a:rPr>
              <a:t>Zaman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Yönetimi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2. </a:t>
            </a:r>
            <a:r>
              <a:rPr lang="en-US" altLang="tr-TR" sz="2800" dirty="0" err="1">
                <a:latin typeface="Arial Narrow" panose="020B0606020202030204" pitchFamily="34" charset="0"/>
              </a:rPr>
              <a:t>Dikkat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Toplama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Sorunu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3. </a:t>
            </a:r>
            <a:r>
              <a:rPr lang="en-US" altLang="tr-TR" sz="2800" dirty="0" err="1">
                <a:latin typeface="Arial Narrow" panose="020B0606020202030204" pitchFamily="34" charset="0"/>
              </a:rPr>
              <a:t>Korku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Ve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Kaygı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4. </a:t>
            </a:r>
            <a:r>
              <a:rPr lang="en-US" altLang="tr-TR" sz="2800" dirty="0" err="1">
                <a:latin typeface="Arial Narrow" panose="020B0606020202030204" pitchFamily="34" charset="0"/>
              </a:rPr>
              <a:t>Olumsuz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İnançlar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5. </a:t>
            </a:r>
            <a:r>
              <a:rPr lang="en-US" altLang="tr-TR" sz="2800" dirty="0" err="1">
                <a:latin typeface="Arial Narrow" panose="020B0606020202030204" pitchFamily="34" charset="0"/>
              </a:rPr>
              <a:t>Kişisel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Sorunlar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6. </a:t>
            </a:r>
            <a:r>
              <a:rPr lang="en-US" altLang="tr-TR" sz="2800" dirty="0" err="1">
                <a:latin typeface="Arial Narrow" panose="020B0606020202030204" pitchFamily="34" charset="0"/>
              </a:rPr>
              <a:t>Konuyu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Sıkıcı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Bulmak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7.Gerçekçi </a:t>
            </a:r>
            <a:r>
              <a:rPr lang="en-US" altLang="tr-TR" sz="2800" dirty="0" err="1">
                <a:latin typeface="Arial Narrow" panose="020B0606020202030204" pitchFamily="34" charset="0"/>
              </a:rPr>
              <a:t>Olmayan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Beklentiler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Ve</a:t>
            </a:r>
            <a:r>
              <a:rPr lang="en-US" altLang="tr-TR" sz="2800" dirty="0">
                <a:latin typeface="Arial Narrow" panose="020B0606020202030204" pitchFamily="34" charset="0"/>
              </a:rPr>
              <a:t> </a:t>
            </a:r>
            <a:r>
              <a:rPr lang="en-US" altLang="tr-TR" sz="2800" dirty="0" err="1">
                <a:latin typeface="Arial Narrow" panose="020B0606020202030204" pitchFamily="34" charset="0"/>
              </a:rPr>
              <a:t>Mükemmelliyetçilik</a:t>
            </a:r>
            <a:endParaRPr lang="en-US" altLang="tr-TR" sz="2800" dirty="0">
              <a:latin typeface="Arial Narrow" panose="020B0606020202030204" pitchFamily="34" charset="0"/>
            </a:endParaRPr>
          </a:p>
          <a:p>
            <a:pPr algn="just"/>
            <a:r>
              <a:rPr lang="en-US" altLang="tr-TR" sz="2800" dirty="0">
                <a:latin typeface="Arial Narrow" panose="020B0606020202030204" pitchFamily="34" charset="0"/>
              </a:rPr>
              <a:t>8.Başarısızlık </a:t>
            </a:r>
            <a:r>
              <a:rPr lang="en-US" altLang="tr-TR" sz="2800" dirty="0" err="1">
                <a:latin typeface="Arial Narrow" panose="020B0606020202030204" pitchFamily="34" charset="0"/>
              </a:rPr>
              <a:t>Korkusu</a:t>
            </a:r>
            <a:r>
              <a:rPr lang="en-US" altLang="tr-TR" sz="2800" dirty="0">
                <a:latin typeface="Arial Narrow" panose="020B0606020202030204" pitchFamily="34" charset="0"/>
              </a:rPr>
              <a:t>.</a:t>
            </a:r>
            <a:endParaRPr lang="tr-TR" altLang="tr-T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76914"/>
            <a:ext cx="11911584" cy="6553070"/>
            <a:chOff x="121920" y="176914"/>
            <a:chExt cx="11911584" cy="6553070"/>
          </a:xfrm>
          <a:effectLst/>
        </p:grpSpPr>
        <p:grpSp>
          <p:nvGrpSpPr>
            <p:cNvPr id="4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76914"/>
              <a:ext cx="11911584" cy="6553070"/>
              <a:chOff x="121920" y="176914"/>
              <a:chExt cx="11911584" cy="6553070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57263" y="176914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Ertelemecilik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Nasıl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Alt </a:t>
            </a:r>
            <a:r>
              <a:rPr lang="en-US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Edilir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593669"/>
            <a:ext cx="11726014" cy="4796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Korku</a:t>
            </a:r>
            <a:r>
              <a:rPr lang="en-US" altLang="tr-TR" sz="3100" dirty="0">
                <a:latin typeface="Arial Narrow" panose="020B0606020202030204" pitchFamily="34" charset="0"/>
              </a:rPr>
              <a:t>  </a:t>
            </a:r>
            <a:r>
              <a:rPr lang="en-US" altLang="tr-TR" sz="3100" dirty="0" err="1">
                <a:latin typeface="Arial Narrow" panose="020B0606020202030204" pitchFamily="34" charset="0"/>
              </a:rPr>
              <a:t>ve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kaygı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dikkat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toplama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bozuklukları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kötü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zaman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yönetimi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kararsızlık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ve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mükemmeliyetçilik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gibi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zarar</a:t>
            </a:r>
            <a:r>
              <a:rPr lang="en-US" altLang="tr-TR" sz="3100" dirty="0">
                <a:latin typeface="Arial Narrow" panose="020B0606020202030204" pitchFamily="34" charset="0"/>
              </a:rPr>
              <a:t>     </a:t>
            </a:r>
            <a:r>
              <a:rPr lang="en-US" altLang="tr-TR" sz="3100" dirty="0" err="1">
                <a:latin typeface="Arial Narrow" panose="020B0606020202030204" pitchFamily="34" charset="0"/>
              </a:rPr>
              <a:t>veren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sorunları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tanıyın</a:t>
            </a:r>
            <a:r>
              <a:rPr lang="en-US" altLang="tr-TR" sz="3100" dirty="0"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altLang="tr-TR" sz="3100" dirty="0">
              <a:latin typeface="Arial Narrow" panose="020B0606020202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Kendi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hedeflerinizi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güçlü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ve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zayıf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yanlarınızı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değerlerinizi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ve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öncelikleriniz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belirleyin</a:t>
            </a:r>
            <a:r>
              <a:rPr lang="en-US" altLang="tr-TR" sz="3100" dirty="0"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altLang="tr-TR" sz="3100" dirty="0">
              <a:latin typeface="Arial Narrow" panose="020B0606020202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Sahip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olduğunuzu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sandığınız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değerlerle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hareketleriniz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karşılaştırın</a:t>
            </a:r>
            <a:r>
              <a:rPr lang="en-US" altLang="tr-TR" sz="3100" dirty="0">
                <a:latin typeface="Arial Narrow" panose="020B0606020202030204" pitchFamily="34" charset="0"/>
              </a:rPr>
              <a:t>. </a:t>
            </a:r>
            <a:r>
              <a:rPr lang="en-US" altLang="tr-TR" sz="3100" dirty="0" err="1">
                <a:latin typeface="Arial Narrow" panose="020B0606020202030204" pitchFamily="34" charset="0"/>
              </a:rPr>
              <a:t>Değerlerinizi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hareketlerinizle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uyumlu</a:t>
            </a:r>
            <a:r>
              <a:rPr lang="en-US" altLang="tr-TR" sz="3100" dirty="0">
                <a:latin typeface="Arial Narrow" panose="020B0606020202030204" pitchFamily="34" charset="0"/>
              </a:rPr>
              <a:t> mu?</a:t>
            </a:r>
          </a:p>
          <a:p>
            <a:pPr algn="just">
              <a:buFont typeface="Arial" pitchFamily="34" charset="0"/>
              <a:buChar char="•"/>
            </a:pPr>
            <a:endParaRPr lang="en-US" altLang="tr-TR" sz="3100" dirty="0">
              <a:latin typeface="Arial Narrow" panose="020B0606020202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Kendinizi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çalışmaya</a:t>
            </a:r>
            <a:r>
              <a:rPr lang="en-US" altLang="tr-TR" sz="3100" dirty="0">
                <a:latin typeface="Arial Narrow" panose="020B0606020202030204" pitchFamily="34" charset="0"/>
              </a:rPr>
              <a:t>  </a:t>
            </a:r>
            <a:r>
              <a:rPr lang="en-US" altLang="tr-TR" sz="3100" dirty="0" err="1">
                <a:latin typeface="Arial Narrow" panose="020B0606020202030204" pitchFamily="34" charset="0"/>
              </a:rPr>
              <a:t>teşvik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edin</a:t>
            </a:r>
            <a:r>
              <a:rPr lang="en-US" altLang="tr-TR" sz="3100" dirty="0"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altLang="tr-TR" sz="3100" dirty="0">
              <a:latin typeface="Arial Narrow" panose="020B0606020202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Gerçekçi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hedefler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koyun</a:t>
            </a:r>
            <a:r>
              <a:rPr lang="en-US" altLang="tr-TR" sz="3100" dirty="0">
                <a:latin typeface="Arial Narrow" panose="020B0606020202030204" pitchFamily="34" charset="0"/>
              </a:rPr>
              <a:t>. </a:t>
            </a:r>
            <a:r>
              <a:rPr lang="en-US" altLang="tr-TR" sz="3100" dirty="0" err="1">
                <a:latin typeface="Arial Narrow" panose="020B0606020202030204" pitchFamily="34" charset="0"/>
              </a:rPr>
              <a:t>Hedefleriniz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ulaşabileceğiniz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düzeyde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olsun</a:t>
            </a:r>
            <a:r>
              <a:rPr lang="en-US" altLang="tr-TR" sz="3100" dirty="0">
                <a:latin typeface="Arial Narrow" panose="020B0606020202030204" pitchFamily="34" charset="0"/>
              </a:rPr>
              <a:t>, </a:t>
            </a:r>
            <a:r>
              <a:rPr lang="en-US" altLang="tr-TR" sz="3100" dirty="0" err="1">
                <a:latin typeface="Arial Narrow" panose="020B0606020202030204" pitchFamily="34" charset="0"/>
              </a:rPr>
              <a:t>daha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sonra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onları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aşamalı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olarak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yükseltebilrsiniz</a:t>
            </a:r>
            <a:r>
              <a:rPr lang="en-US" altLang="tr-TR" sz="3100" dirty="0"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altLang="tr-TR" sz="3100" dirty="0">
              <a:latin typeface="Arial Narrow" panose="020B060602020203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altLang="tr-TR" sz="3100" dirty="0" err="1">
                <a:latin typeface="Arial Narrow" panose="020B0606020202030204" pitchFamily="34" charset="0"/>
              </a:rPr>
              <a:t>Zaman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akıllı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kullanmak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için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kendinizi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disipline</a:t>
            </a:r>
            <a:r>
              <a:rPr lang="en-US" altLang="tr-TR" sz="3100" dirty="0">
                <a:latin typeface="Arial Narrow" panose="020B0606020202030204" pitchFamily="34" charset="0"/>
              </a:rPr>
              <a:t> </a:t>
            </a:r>
            <a:r>
              <a:rPr lang="en-US" altLang="tr-TR" sz="3100" dirty="0" err="1">
                <a:latin typeface="Arial Narrow" panose="020B0606020202030204" pitchFamily="34" charset="0"/>
              </a:rPr>
              <a:t>edin</a:t>
            </a:r>
            <a:r>
              <a:rPr lang="en-US" altLang="tr-TR" sz="3100" dirty="0">
                <a:latin typeface="Arial Narrow" panose="020B0606020202030204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tr-TR" altLang="tr-T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21544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 Yönetimi...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latin typeface="Arial Narrow" panose="020B0606020202030204" pitchFamily="34" charset="0"/>
              </a:rPr>
              <a:t>Zaman Kullan</a:t>
            </a:r>
            <a:r>
              <a:rPr lang="tr-TR" altLang="tr-TR" sz="3200" dirty="0">
                <a:latin typeface="Arial Narrow" panose="020B0606020202030204" pitchFamily="34" charset="0"/>
              </a:rPr>
              <a:t>ı</a:t>
            </a:r>
            <a:r>
              <a:rPr lang="fi-FI" altLang="tr-TR" sz="3200" dirty="0">
                <a:latin typeface="Arial Narrow" panose="020B0606020202030204" pitchFamily="34" charset="0"/>
              </a:rPr>
              <a:t>m</a:t>
            </a:r>
            <a:r>
              <a:rPr lang="tr-TR" altLang="tr-TR" sz="3200" dirty="0">
                <a:latin typeface="Arial Narrow" panose="020B0606020202030204" pitchFamily="34" charset="0"/>
              </a:rPr>
              <a:t>ı</a:t>
            </a:r>
            <a:r>
              <a:rPr lang="fi-FI" altLang="tr-TR" sz="3200" dirty="0">
                <a:latin typeface="Arial Narrow" panose="020B0606020202030204" pitchFamily="34" charset="0"/>
              </a:rPr>
              <a:t>n</a:t>
            </a:r>
            <a:r>
              <a:rPr lang="tr-TR" altLang="tr-TR" sz="3200" dirty="0">
                <a:latin typeface="Arial Narrow" panose="020B0606020202030204" pitchFamily="34" charset="0"/>
              </a:rPr>
              <a:t>ı</a:t>
            </a:r>
            <a:r>
              <a:rPr lang="fi-FI" altLang="tr-TR" sz="3200" dirty="0">
                <a:latin typeface="Arial Narrow" panose="020B0606020202030204" pitchFamily="34" charset="0"/>
              </a:rPr>
              <a:t> Kontrol Alt</a:t>
            </a:r>
            <a:r>
              <a:rPr lang="tr-TR" altLang="tr-TR" sz="3200" dirty="0">
                <a:latin typeface="Arial Narrow" panose="020B0606020202030204" pitchFamily="34" charset="0"/>
              </a:rPr>
              <a:t>ı</a:t>
            </a:r>
            <a:r>
              <a:rPr lang="fi-FI" altLang="tr-TR" sz="3200" dirty="0">
                <a:latin typeface="Arial Narrow" panose="020B0606020202030204" pitchFamily="34" charset="0"/>
              </a:rPr>
              <a:t>na Alma Sürecidir</a:t>
            </a:r>
            <a:r>
              <a:rPr lang="tr-TR" altLang="tr-TR" sz="3200" dirty="0">
                <a:latin typeface="Arial Narrow" panose="020B0606020202030204" pitchFamily="34" charset="0"/>
              </a:rPr>
              <a:t>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altLang="tr-TR" sz="3200" dirty="0">
                <a:latin typeface="Arial Narrow" panose="020B0606020202030204" pitchFamily="34" charset="0"/>
              </a:rPr>
              <a:t>Günlük olarak bize verilen;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Arial Narrow" panose="020B0606020202030204" pitchFamily="34" charset="0"/>
              </a:rPr>
              <a:t> 24 saat,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Arial Narrow" panose="020B0606020202030204" pitchFamily="34" charset="0"/>
              </a:rPr>
              <a:t>1440 dakika,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tr-TR" altLang="tr-TR" sz="2800" dirty="0">
                <a:latin typeface="Arial Narrow" panose="020B0606020202030204" pitchFamily="34" charset="0"/>
              </a:rPr>
              <a:t>86400 saniyelik süreyi, </a:t>
            </a:r>
          </a:p>
          <a:p>
            <a:pPr algn="just"/>
            <a:r>
              <a:rPr lang="tr-TR" altLang="tr-TR" sz="3200" dirty="0">
                <a:latin typeface="Arial Narrow" panose="020B0606020202030204" pitchFamily="34" charset="0"/>
              </a:rPr>
              <a:t>     yaşamımıza katkı sağlayacak biçimde kullanmaktır... </a:t>
            </a:r>
          </a:p>
        </p:txBody>
      </p:sp>
    </p:spTree>
    <p:extLst>
      <p:ext uri="{BB962C8B-B14F-4D97-AF65-F5344CB8AC3E}">
        <p14:creationId xmlns:p14="http://schemas.microsoft.com/office/powerpoint/2010/main" val="235763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338554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r>
                  <a:rPr lang="tr-TR" sz="800" dirty="0">
                    <a:solidFill>
                      <a:srgbClr val="7030A0"/>
                    </a:solidFill>
                  </a:rPr>
                  <a:t> </a:t>
                </a:r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Zamanı Yönetmek İçin...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sz="3200" dirty="0">
                <a:latin typeface="Arial Narrow" panose="020B0606020202030204" pitchFamily="34" charset="0"/>
              </a:rPr>
              <a:t>Hedefleri belirleyip, önceliklendirin.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altLang="tr-T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Zamanınızı planlayın.</a:t>
            </a:r>
          </a:p>
          <a:p>
            <a:pPr marL="514350" indent="-514350" algn="just">
              <a:buAutoNum type="arabicPeriod" startAt="3"/>
            </a:pPr>
            <a:r>
              <a:rPr lang="fi-FI" altLang="tr-T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Zaman kaybettiren işleri yok edin.</a:t>
            </a:r>
            <a:r>
              <a:rPr lang="fi-FI" altLang="tr-TR" sz="3200" dirty="0">
                <a:latin typeface="Arial Narrow" panose="020B0606020202030204" pitchFamily="34" charset="0"/>
              </a:rPr>
              <a:t>(sosyal medyada geçen zamanın azaltılması)</a:t>
            </a:r>
          </a:p>
          <a:p>
            <a:pPr marL="514350" indent="-514350" algn="just"/>
            <a:r>
              <a:rPr lang="fi-FI" altLang="tr-TR" sz="3200" dirty="0">
                <a:latin typeface="Arial Narrow" panose="020B0606020202030204" pitchFamily="34" charset="0"/>
              </a:rPr>
              <a:t>4.   Aşırı bilgi yüklemesi yapmayın</a:t>
            </a:r>
          </a:p>
          <a:p>
            <a:pPr marL="514350" indent="-514350" algn="just"/>
            <a:r>
              <a:rPr lang="fi-FI" altLang="tr-T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5.  Boşvericiliğin/ertelemeciliğin  üstesinden gelin.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tr-TR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2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 16">
            <a:extLst>
              <a:ext uri="{FF2B5EF4-FFF2-40B4-BE49-F238E27FC236}">
                <a16:creationId xmlns:a16="http://schemas.microsoft.com/office/drawing/2014/main" id="{97BAEC2D-802B-4C9C-8D0D-36081EAB135C}"/>
              </a:ext>
            </a:extLst>
          </p:cNvPr>
          <p:cNvGrpSpPr/>
          <p:nvPr/>
        </p:nvGrpSpPr>
        <p:grpSpPr>
          <a:xfrm>
            <a:off x="121920" y="195072"/>
            <a:ext cx="11911584" cy="6534912"/>
            <a:chOff x="121920" y="195072"/>
            <a:chExt cx="11911584" cy="6534912"/>
          </a:xfrm>
          <a:effectLst/>
        </p:grpSpPr>
        <p:grpSp>
          <p:nvGrpSpPr>
            <p:cNvPr id="15" name="Grup 14">
              <a:extLst>
                <a:ext uri="{FF2B5EF4-FFF2-40B4-BE49-F238E27FC236}">
                  <a16:creationId xmlns:a16="http://schemas.microsoft.com/office/drawing/2014/main" id="{7CE1BC0A-73EA-4137-B768-2C35C5D14113}"/>
                </a:ext>
              </a:extLst>
            </p:cNvPr>
            <p:cNvGrpSpPr/>
            <p:nvPr/>
          </p:nvGrpSpPr>
          <p:grpSpPr>
            <a:xfrm>
              <a:off x="121920" y="195072"/>
              <a:ext cx="11911584" cy="6534912"/>
              <a:chOff x="121920" y="195072"/>
              <a:chExt cx="11911584" cy="6534912"/>
            </a:xfrm>
          </p:grpSpPr>
          <p:sp>
            <p:nvSpPr>
              <p:cNvPr id="13" name="Metin kutusu 12">
                <a:extLst>
                  <a:ext uri="{FF2B5EF4-FFF2-40B4-BE49-F238E27FC236}">
                    <a16:creationId xmlns:a16="http://schemas.microsoft.com/office/drawing/2014/main" id="{DFE57526-7961-4F0C-A985-483FEFD5914F}"/>
                  </a:ext>
                </a:extLst>
              </p:cNvPr>
              <p:cNvSpPr txBox="1"/>
              <p:nvPr/>
            </p:nvSpPr>
            <p:spPr>
              <a:xfrm>
                <a:off x="131137" y="203039"/>
                <a:ext cx="11872317" cy="492443"/>
              </a:xfrm>
              <a:prstGeom prst="rect">
                <a:avLst/>
              </a:prstGeom>
              <a:solidFill>
                <a:srgbClr val="00CC99"/>
              </a:solidFill>
              <a:ln>
                <a:solidFill>
                  <a:srgbClr val="00808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800" dirty="0"/>
              </a:p>
              <a:p>
                <a:pPr algn="ctr"/>
                <a:endParaRPr lang="tr-TR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4" name="Dikdörtgen 13">
                <a:extLst>
                  <a:ext uri="{FF2B5EF4-FFF2-40B4-BE49-F238E27FC236}">
                    <a16:creationId xmlns:a16="http://schemas.microsoft.com/office/drawing/2014/main" id="{B8155D7C-DA2A-4CAB-A9C5-42D264922424}"/>
                  </a:ext>
                </a:extLst>
              </p:cNvPr>
              <p:cNvSpPr/>
              <p:nvPr/>
            </p:nvSpPr>
            <p:spPr>
              <a:xfrm>
                <a:off x="121920" y="195072"/>
                <a:ext cx="11911584" cy="6534912"/>
              </a:xfrm>
              <a:prstGeom prst="rect">
                <a:avLst/>
              </a:prstGeom>
              <a:noFill/>
              <a:ln w="38100"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28E27605-9215-400B-BF3B-9465503AAC47}"/>
                </a:ext>
              </a:extLst>
            </p:cNvPr>
            <p:cNvSpPr txBox="1"/>
            <p:nvPr/>
          </p:nvSpPr>
          <p:spPr>
            <a:xfrm>
              <a:off x="159489" y="6426463"/>
              <a:ext cx="11843966" cy="276999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i="1" dirty="0">
                  <a:solidFill>
                    <a:srgbClr val="7030A0"/>
                  </a:solidFill>
                </a:rPr>
                <a:t>Zaman Yönetimi</a:t>
              </a: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3C5491D0-1B06-43A1-A848-11884A507552}"/>
              </a:ext>
            </a:extLst>
          </p:cNvPr>
          <p:cNvSpPr/>
          <p:nvPr/>
        </p:nvSpPr>
        <p:spPr>
          <a:xfrm>
            <a:off x="216482" y="919115"/>
            <a:ext cx="117260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Etkili Zaman Yönetimi Teknikleri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728439"/>
            <a:ext cx="11726014" cy="466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Hedefleri Belirleyip, </a:t>
            </a:r>
            <a:r>
              <a:rPr lang="tr-TR" altLang="tr-TR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Önceliklendirmek</a:t>
            </a:r>
            <a:r>
              <a:rPr lang="tr-TR" altLang="tr-T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İçin...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Mesleki/ders/ konu  hedefleri belirleyin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Belirlenen hedefleri önceliklendirin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Öncelikleri listeleyin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Hedefleri gözden geçirin ve revize</a:t>
            </a:r>
            <a:r>
              <a:rPr lang="tr-TR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 </a:t>
            </a:r>
            <a:r>
              <a:rPr lang="fi-FI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edin</a:t>
            </a:r>
            <a:r>
              <a:rPr lang="tr-TR" altLang="tr-TR" sz="3200" dirty="0">
                <a:solidFill>
                  <a:srgbClr val="008080"/>
                </a:solidFill>
                <a:latin typeface="Arial Narrow" panose="020B0606020202030204" pitchFamily="34" charset="0"/>
              </a:rPr>
              <a:t>...</a:t>
            </a:r>
            <a:endParaRPr lang="fi-FI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tr-TR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i-FI" altLang="tr-TR" sz="3200" dirty="0">
              <a:solidFill>
                <a:srgbClr val="008080"/>
              </a:solidFill>
              <a:latin typeface="Arial Narrow" panose="020B0606020202030204" pitchFamily="34" charset="0"/>
            </a:endParaRPr>
          </a:p>
          <a:p>
            <a:pPr algn="just"/>
            <a:endParaRPr lang="tr-TR" altLang="tr-TR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859</Words>
  <Application>Microsoft Office PowerPoint</Application>
  <PresentationFormat>Geniş ekran</PresentationFormat>
  <Paragraphs>169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Wingdings</vt:lpstr>
      <vt:lpstr>Office Teması</vt:lpstr>
      <vt:lpstr>ZAMAN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BRAM</dc:creator>
  <cp:lastModifiedBy>Matheski Eskişehir</cp:lastModifiedBy>
  <cp:revision>55</cp:revision>
  <dcterms:created xsi:type="dcterms:W3CDTF">2017-09-12T09:32:01Z</dcterms:created>
  <dcterms:modified xsi:type="dcterms:W3CDTF">2020-10-23T18:30:49Z</dcterms:modified>
</cp:coreProperties>
</file>